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69_7D0F1BD5.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1852" r:id="rId3"/>
    <p:sldId id="586" r:id="rId4"/>
    <p:sldId id="1913" r:id="rId5"/>
    <p:sldId id="361" r:id="rId6"/>
    <p:sldId id="1914" r:id="rId7"/>
    <p:sldId id="1915" r:id="rId8"/>
    <p:sldId id="367" r:id="rId9"/>
    <p:sldId id="1853" r:id="rId10"/>
    <p:sldId id="1854" r:id="rId11"/>
    <p:sldId id="1855" r:id="rId12"/>
    <p:sldId id="1856" r:id="rId13"/>
    <p:sldId id="1857" r:id="rId14"/>
    <p:sldId id="1858" r:id="rId15"/>
    <p:sldId id="1859" r:id="rId16"/>
    <p:sldId id="1860" r:id="rId17"/>
    <p:sldId id="1861" r:id="rId18"/>
    <p:sldId id="1916" r:id="rId19"/>
    <p:sldId id="1862" r:id="rId20"/>
    <p:sldId id="1863" r:id="rId21"/>
    <p:sldId id="1921" r:id="rId22"/>
    <p:sldId id="1864" r:id="rId23"/>
    <p:sldId id="1865" r:id="rId24"/>
    <p:sldId id="1917" r:id="rId25"/>
    <p:sldId id="1866" r:id="rId26"/>
    <p:sldId id="1867" r:id="rId27"/>
    <p:sldId id="1868" r:id="rId28"/>
    <p:sldId id="1893" r:id="rId29"/>
    <p:sldId id="1894" r:id="rId30"/>
    <p:sldId id="1895" r:id="rId31"/>
    <p:sldId id="1896" r:id="rId32"/>
    <p:sldId id="1897" r:id="rId33"/>
    <p:sldId id="1898" r:id="rId34"/>
    <p:sldId id="1899" r:id="rId35"/>
    <p:sldId id="1900" r:id="rId36"/>
    <p:sldId id="1901" r:id="rId37"/>
    <p:sldId id="1918" r:id="rId38"/>
    <p:sldId id="1902" r:id="rId39"/>
    <p:sldId id="1903" r:id="rId40"/>
    <p:sldId id="1904" r:id="rId41"/>
    <p:sldId id="1906" r:id="rId42"/>
    <p:sldId id="1907" r:id="rId43"/>
    <p:sldId id="1909" r:id="rId44"/>
    <p:sldId id="1922" r:id="rId45"/>
    <p:sldId id="1919" r:id="rId46"/>
    <p:sldId id="1910" r:id="rId47"/>
    <p:sldId id="1911" r:id="rId48"/>
    <p:sldId id="1912" r:id="rId49"/>
  </p:sldIdLst>
  <p:sldSz cx="12192000" cy="6858000"/>
  <p:notesSz cx="6858000" cy="9144000"/>
  <p:defaultTextStyle>
    <a:defPPr>
      <a:defRPr lang="fr-T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CC9F3A-2B4D-4AB2-553D-B01854A5CD3C}" name="Majdi Kebaili" initials="MK" userId="3f632482c1402cf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69"/>
    <a:srgbClr val="203864"/>
    <a:srgbClr val="2F5597"/>
    <a:srgbClr val="8FAADC"/>
    <a:srgbClr val="006CD1"/>
    <a:srgbClr val="D6DCE5"/>
    <a:srgbClr val="E0E0E0"/>
    <a:srgbClr val="F0EEF0"/>
    <a:srgbClr val="4B7F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77889" autoAdjust="0"/>
  </p:normalViewPr>
  <p:slideViewPr>
    <p:cSldViewPr snapToGrid="0">
      <p:cViewPr varScale="1">
        <p:scale>
          <a:sx n="64" d="100"/>
          <a:sy n="64" d="100"/>
        </p:scale>
        <p:origin x="206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microsoft.com/office/2018/10/relationships/authors" Targe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comments/modernComment_169_7D0F1BD5.xml><?xml version="1.0" encoding="utf-8"?>
<p188:cmLst xmlns:a="http://schemas.openxmlformats.org/drawingml/2006/main" xmlns:r="http://schemas.openxmlformats.org/officeDocument/2006/relationships" xmlns:p188="http://schemas.microsoft.com/office/powerpoint/2018/8/main">
  <p188:cm id="{0D7A61F0-5C14-4B40-81DF-047AF0AFB515}" authorId="{09CC9F3A-2B4D-4AB2-553D-B01854A5CD3C}" created="2023-10-02T11:00:51.770">
    <ac:deMkLst xmlns:ac="http://schemas.microsoft.com/office/drawing/2013/main/command">
      <pc:docMk xmlns:pc="http://schemas.microsoft.com/office/powerpoint/2013/main/command"/>
      <pc:sldMk xmlns:pc="http://schemas.microsoft.com/office/powerpoint/2013/main/command" cId="2098142165" sldId="361"/>
      <ac:spMk id="9" creationId="{B5D93021-85D9-6430-0A56-1C097D3AD2F1}"/>
    </ac:deMkLst>
    <p188:txBody>
      <a:bodyPr/>
      <a:lstStyle/>
      <a:p>
        <a:r>
          <a:rPr lang="fr-TN"/>
          <a:t>les tableaux de bord pour aider les entreprises à une meilleur prise de décisions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TN"/>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1D73E-B34C-4C51-A9E6-B78D4BAC8378}" type="datetimeFigureOut">
              <a:rPr lang="fr-TN" smtClean="0"/>
              <a:t>11/10/2023</a:t>
            </a:fld>
            <a:endParaRPr lang="fr-TN"/>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TN"/>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TN"/>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FADE2-7EEA-406F-96C4-C74FA806F857}" type="slidenum">
              <a:rPr lang="fr-TN" smtClean="0"/>
              <a:t>‹N°›</a:t>
            </a:fld>
            <a:endParaRPr lang="fr-TN"/>
          </a:p>
        </p:txBody>
      </p:sp>
    </p:spTree>
    <p:extLst>
      <p:ext uri="{BB962C8B-B14F-4D97-AF65-F5344CB8AC3E}">
        <p14:creationId xmlns:p14="http://schemas.microsoft.com/office/powerpoint/2010/main" val="2984425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2EA492-9707-4BAC-9C42-29076341E755}" type="slidenum">
              <a:rPr lang="en-US" smtClean="0"/>
              <a:t>1</a:t>
            </a:fld>
            <a:endParaRPr lang="en-US"/>
          </a:p>
        </p:txBody>
      </p:sp>
    </p:spTree>
    <p:extLst>
      <p:ext uri="{BB962C8B-B14F-4D97-AF65-F5344CB8AC3E}">
        <p14:creationId xmlns:p14="http://schemas.microsoft.com/office/powerpoint/2010/main" val="3083671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Sirine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résoudre ces problèmes</a:t>
            </a:r>
            <a:r>
              <a:rPr lang="fr-FR" baseline="0" dirty="0"/>
              <a:t>, nous allons :</a:t>
            </a:r>
          </a:p>
          <a:p>
            <a:pPr marL="0" indent="0">
              <a:buFontTx/>
              <a:buNone/>
            </a:pPr>
            <a:r>
              <a:rPr lang="fr-FR" baseline="0" dirty="0"/>
              <a:t>* construire d’un ED pour faciliter la prise de décision</a:t>
            </a:r>
          </a:p>
          <a:p>
            <a:pPr marL="171450" lvl="0" indent="-171450" algn="l" rtl="0">
              <a:spcBef>
                <a:spcPts val="0"/>
              </a:spcBef>
              <a:spcAft>
                <a:spcPts val="0"/>
              </a:spcAft>
            </a:pPr>
            <a:r>
              <a:rPr lang="fr-FR" dirty="0"/>
              <a:t>* Utiliser</a:t>
            </a:r>
            <a:r>
              <a:rPr lang="fr-FR" baseline="0" dirty="0"/>
              <a:t> </a:t>
            </a:r>
            <a:r>
              <a:rPr lang="fr-FR" dirty="0"/>
              <a:t> des indicateurs clés de performance KPIs afin de bien suivre l’avancement de recouvrement</a:t>
            </a:r>
            <a:r>
              <a:rPr lang="fr-FR" baseline="0" dirty="0"/>
              <a:t> </a:t>
            </a:r>
            <a:r>
              <a:rPr lang="fr-FR" dirty="0"/>
              <a:t>et de bien piloter les stratégies utilisées.</a:t>
            </a:r>
          </a:p>
          <a:p>
            <a:pPr marL="171450" indent="-171450"/>
            <a:r>
              <a:rPr lang="fr-FR" dirty="0"/>
              <a:t>* Créer des tableaux de bords dynamiques qui assurent le suivi des différentes activités des cliniques de </a:t>
            </a:r>
            <a:r>
              <a:rPr lang="fr-FR" dirty="0" err="1"/>
              <a:t>clinisys</a:t>
            </a:r>
            <a:endParaRPr lang="fr-FR"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10</a:t>
            </a:fld>
            <a:endParaRPr lang="fr-FR"/>
          </a:p>
        </p:txBody>
      </p:sp>
    </p:spTree>
    <p:extLst>
      <p:ext uri="{BB962C8B-B14F-4D97-AF65-F5344CB8AC3E}">
        <p14:creationId xmlns:p14="http://schemas.microsoft.com/office/powerpoint/2010/main" val="1684436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11</a:t>
            </a:fld>
            <a:endParaRPr lang="fr-FR"/>
          </a:p>
        </p:txBody>
      </p:sp>
    </p:spTree>
    <p:extLst>
      <p:ext uri="{BB962C8B-B14F-4D97-AF65-F5344CB8AC3E}">
        <p14:creationId xmlns:p14="http://schemas.microsoft.com/office/powerpoint/2010/main" val="2159378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Taha : </a:t>
            </a:r>
          </a:p>
          <a:p>
            <a:r>
              <a:rPr lang="fr-FR" dirty="0"/>
              <a:t>Pour se faire, nous avons suivi la méthodologie de Ralph Kimball</a:t>
            </a:r>
          </a:p>
          <a:p>
            <a:r>
              <a:rPr lang="fr-FR" dirty="0"/>
              <a:t>Ce cycle représente la succession des taches nécessaires dès la conception au déploiement</a:t>
            </a:r>
          </a:p>
          <a:p>
            <a:r>
              <a:rPr lang="fr-FR" dirty="0"/>
              <a:t>Nous commençons par la planification du projet , ensuite la définition des besoins </a:t>
            </a:r>
          </a:p>
          <a:p>
            <a:r>
              <a:rPr lang="fr-FR" dirty="0"/>
              <a:t>Cette étape est le déclencheur de 3 axes en parallèle </a:t>
            </a:r>
          </a:p>
          <a:p>
            <a:r>
              <a:rPr lang="fr-FR" dirty="0"/>
              <a:t>L’axe technique</a:t>
            </a:r>
          </a:p>
          <a:p>
            <a:r>
              <a:rPr lang="fr-FR" dirty="0"/>
              <a:t>L’axe de données </a:t>
            </a:r>
          </a:p>
          <a:p>
            <a:r>
              <a:rPr lang="fr-FR" dirty="0"/>
              <a:t>Et le user interface </a:t>
            </a:r>
          </a:p>
          <a:p>
            <a:r>
              <a:rPr lang="fr-FR" dirty="0"/>
              <a:t>Ces 3 étapes convergent vers le même point qui est le déploiement de toute la solution,</a:t>
            </a:r>
          </a:p>
          <a:p>
            <a:r>
              <a:rPr lang="fr-FR" dirty="0"/>
              <a:t>et s’il y a une partie de maintenance on pourra refaire la partie de la planification et bien sûr la gestion du projet tt au long du cycle </a:t>
            </a:r>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12</a:t>
            </a:fld>
            <a:endParaRPr lang="fr-FR"/>
          </a:p>
        </p:txBody>
      </p:sp>
    </p:spTree>
    <p:extLst>
      <p:ext uri="{BB962C8B-B14F-4D97-AF65-F5344CB8AC3E}">
        <p14:creationId xmlns:p14="http://schemas.microsoft.com/office/powerpoint/2010/main" val="1034837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0"/>
              </a:spcAft>
            </a:pPr>
            <a:r>
              <a:rPr lang="fr-FR" sz="1200" b="0" i="0" u="none" strike="noStrike" dirty="0" err="1">
                <a:solidFill>
                  <a:srgbClr val="000000"/>
                </a:solidFill>
                <a:effectLst/>
                <a:latin typeface="Calibri" panose="020F0502020204030204" pitchFamily="34" charset="0"/>
              </a:rPr>
              <a:t>sirine</a:t>
            </a:r>
            <a:r>
              <a:rPr lang="fr-FR" sz="1200" b="0" i="0" u="none" strike="noStrike" dirty="0">
                <a:solidFill>
                  <a:srgbClr val="000000"/>
                </a:solidFill>
                <a:effectLst/>
                <a:latin typeface="Calibri" panose="020F0502020204030204" pitchFamily="34" charset="0"/>
              </a:rPr>
              <a:t> : </a:t>
            </a:r>
          </a:p>
          <a:p>
            <a:pPr rtl="0">
              <a:spcBef>
                <a:spcPts val="0"/>
              </a:spcBef>
              <a:spcAft>
                <a:spcPts val="0"/>
              </a:spcAft>
            </a:pPr>
            <a:r>
              <a:rPr lang="fr-FR" sz="1200" b="0" i="0" u="none" strike="noStrike" dirty="0">
                <a:solidFill>
                  <a:srgbClr val="000000"/>
                </a:solidFill>
                <a:effectLst/>
                <a:latin typeface="Calibri" panose="020F0502020204030204" pitchFamily="34" charset="0"/>
              </a:rPr>
              <a:t>Passant maintenant à l’identification des acteurs </a:t>
            </a:r>
            <a:endParaRPr lang="fr-FR" b="0" dirty="0">
              <a:effectLst/>
            </a:endParaRPr>
          </a:p>
          <a:p>
            <a:r>
              <a:rPr lang="fr-FR" sz="1200" b="0" i="0" u="none" strike="noStrike" dirty="0">
                <a:solidFill>
                  <a:srgbClr val="000000"/>
                </a:solidFill>
                <a:effectLst/>
                <a:latin typeface="Calibri" panose="020F0502020204030204" pitchFamily="34" charset="0"/>
              </a:rPr>
              <a:t>On a le 1</a:t>
            </a:r>
            <a:r>
              <a:rPr lang="fr-FR" sz="1200" b="0" i="0" u="none" strike="noStrike" baseline="30000" dirty="0">
                <a:solidFill>
                  <a:srgbClr val="000000"/>
                </a:solidFill>
                <a:effectLst/>
                <a:latin typeface="Calibri" panose="020F0502020204030204" pitchFamily="34" charset="0"/>
              </a:rPr>
              <a:t>er</a:t>
            </a:r>
            <a:r>
              <a:rPr lang="fr-FR" sz="1200" b="0" i="0" u="none" strike="noStrike" dirty="0">
                <a:solidFill>
                  <a:srgbClr val="000000"/>
                </a:solidFill>
                <a:effectLst/>
                <a:latin typeface="Calibri" panose="020F0502020204030204" pitchFamily="34" charset="0"/>
              </a:rPr>
              <a:t> acteur c’est l’administrateur  il a tous les droits d’accès et il gère les tableaux de bord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dirty="0">
                <a:solidFill>
                  <a:srgbClr val="000000"/>
                </a:solidFill>
                <a:effectLst/>
                <a:latin typeface="Calibri" panose="020F0502020204030204" pitchFamily="34" charset="0"/>
              </a:rPr>
              <a:t>Le 2</a:t>
            </a:r>
            <a:r>
              <a:rPr lang="fr-FR" sz="1200" b="0" i="0" u="none" strike="noStrike" baseline="30000" dirty="0">
                <a:solidFill>
                  <a:srgbClr val="000000"/>
                </a:solidFill>
                <a:effectLst/>
                <a:latin typeface="Calibri" panose="020F0502020204030204" pitchFamily="34" charset="0"/>
              </a:rPr>
              <a:t>ème</a:t>
            </a:r>
            <a:r>
              <a:rPr lang="fr-FR" sz="1200" b="0" i="0" u="none" strike="noStrike" dirty="0">
                <a:solidFill>
                  <a:srgbClr val="000000"/>
                </a:solidFill>
                <a:effectLst/>
                <a:latin typeface="Calibri" panose="020F0502020204030204" pitchFamily="34" charset="0"/>
              </a:rPr>
              <a:t> acteur et le </a:t>
            </a:r>
            <a:r>
              <a:rPr lang="fr-FR" sz="1200" b="0" i="0" u="none" strike="noStrike" baseline="0" dirty="0" err="1">
                <a:solidFill>
                  <a:srgbClr val="000000"/>
                </a:solidFill>
                <a:effectLst/>
                <a:latin typeface="Calibri" panose="020F0502020204030204" pitchFamily="34" charset="0"/>
              </a:rPr>
              <a:t>developpeur</a:t>
            </a:r>
            <a:r>
              <a:rPr lang="fr-FR" sz="1200" b="0" i="0" u="none" strike="noStrike" baseline="0" dirty="0">
                <a:solidFill>
                  <a:srgbClr val="000000"/>
                </a:solidFill>
                <a:effectLst/>
                <a:latin typeface="Calibri" panose="020F0502020204030204" pitchFamily="34" charset="0"/>
              </a:rPr>
              <a:t> </a:t>
            </a:r>
            <a:r>
              <a:rPr lang="en-US" baseline="0" dirty="0"/>
              <a:t>BI, </a:t>
            </a:r>
            <a:r>
              <a:rPr lang="en-US" baseline="0" dirty="0" err="1"/>
              <a:t>responsable</a:t>
            </a:r>
            <a:r>
              <a:rPr lang="en-US" baseline="0" dirty="0"/>
              <a:t> de la </a:t>
            </a:r>
            <a:r>
              <a:rPr lang="en-US" baseline="0" dirty="0" err="1"/>
              <a:t>réalisation</a:t>
            </a:r>
            <a:r>
              <a:rPr lang="en-US" baseline="0" dirty="0"/>
              <a:t> de </a:t>
            </a:r>
            <a:r>
              <a:rPr lang="en-US" baseline="0" dirty="0" err="1"/>
              <a:t>l’ETL</a:t>
            </a:r>
            <a:r>
              <a:rPr lang="en-US" baseline="0" dirty="0"/>
              <a:t> qui </a:t>
            </a:r>
            <a:r>
              <a:rPr lang="en-US" baseline="0" dirty="0" err="1"/>
              <a:t>consiste</a:t>
            </a:r>
            <a:r>
              <a:rPr lang="en-US" baseline="0" dirty="0"/>
              <a:t> à </a:t>
            </a:r>
            <a:r>
              <a:rPr lang="en-US" baseline="0" dirty="0" err="1"/>
              <a:t>extraire</a:t>
            </a:r>
            <a:r>
              <a:rPr lang="en-US" baseline="0" dirty="0"/>
              <a:t> , transformer et charger les </a:t>
            </a:r>
            <a:r>
              <a:rPr lang="en-US" baseline="0" dirty="0" err="1"/>
              <a:t>données</a:t>
            </a:r>
            <a:r>
              <a:rPr lang="en-US" baseline="0" dirty="0"/>
              <a:t> </a:t>
            </a:r>
            <a:r>
              <a:rPr lang="en-US" baseline="0" dirty="0" err="1"/>
              <a:t>afin</a:t>
            </a:r>
            <a:r>
              <a:rPr lang="en-US" baseline="0" dirty="0"/>
              <a:t> de </a:t>
            </a:r>
            <a:r>
              <a:rPr lang="en-US" baseline="0" dirty="0" err="1"/>
              <a:t>créer</a:t>
            </a:r>
            <a:r>
              <a:rPr lang="en-US" baseline="0" dirty="0"/>
              <a:t> </a:t>
            </a:r>
            <a:r>
              <a:rPr lang="en-US" baseline="0" dirty="0" err="1"/>
              <a:t>l’entrepot</a:t>
            </a:r>
            <a:r>
              <a:rPr lang="en-US" baseline="0" dirty="0"/>
              <a:t> de </a:t>
            </a:r>
            <a:r>
              <a:rPr lang="en-US" baseline="0" dirty="0" err="1"/>
              <a:t>données</a:t>
            </a:r>
            <a:r>
              <a:rPr lang="en-US" baseline="0" dirty="0"/>
              <a:t>, </a:t>
            </a:r>
            <a:r>
              <a:rPr lang="fr-FR" b="0" dirty="0">
                <a:solidFill>
                  <a:schemeClr val="tx1">
                    <a:lumMod val="85000"/>
                    <a:lumOff val="15000"/>
                  </a:schemeClr>
                </a:solidFill>
                <a:ea typeface="Open Sans" pitchFamily="2" charset="0"/>
                <a:cs typeface="Open Sans" pitchFamily="2" charset="0"/>
              </a:rPr>
              <a:t>et aussi responsable  de l’analyse et la visualisation des résultats</a:t>
            </a:r>
            <a:endParaRPr lang="en-US" b="0" dirty="0">
              <a:solidFill>
                <a:schemeClr val="tx1">
                  <a:lumMod val="85000"/>
                  <a:lumOff val="15000"/>
                </a:schemeClr>
              </a:solidFill>
              <a:ea typeface="Open Sans" pitchFamily="2" charset="0"/>
              <a:cs typeface="Open Sans" pitchFamily="2" charset="0"/>
            </a:endParaRPr>
          </a:p>
          <a:p>
            <a:r>
              <a:rPr lang="en-US" baseline="0" dirty="0"/>
              <a:t>Et </a:t>
            </a:r>
            <a:r>
              <a:rPr lang="en-US" baseline="0" dirty="0" err="1"/>
              <a:t>enfin</a:t>
            </a:r>
            <a:r>
              <a:rPr lang="en-US" baseline="0" dirty="0"/>
              <a:t> un </a:t>
            </a:r>
            <a:r>
              <a:rPr lang="en-US" baseline="0" dirty="0" err="1"/>
              <a:t>Decideur</a:t>
            </a:r>
            <a:r>
              <a:rPr lang="en-US" baseline="0" dirty="0"/>
              <a:t>,  Quant à </a:t>
            </a:r>
            <a:r>
              <a:rPr lang="en-US" baseline="0" dirty="0" err="1"/>
              <a:t>lui</a:t>
            </a:r>
            <a:r>
              <a:rPr lang="en-US" baseline="0" dirty="0"/>
              <a:t> il </a:t>
            </a:r>
            <a:r>
              <a:rPr lang="en-US" baseline="0" dirty="0" err="1"/>
              <a:t>va</a:t>
            </a:r>
            <a:r>
              <a:rPr lang="en-US" baseline="0" dirty="0"/>
              <a:t> </a:t>
            </a:r>
            <a:r>
              <a:rPr lang="en-US" baseline="0" dirty="0" err="1"/>
              <a:t>analyser</a:t>
            </a:r>
            <a:r>
              <a:rPr lang="en-US" baseline="0" dirty="0"/>
              <a:t> les </a:t>
            </a:r>
            <a:r>
              <a:rPr lang="en-US" baseline="0" dirty="0" err="1"/>
              <a:t>données</a:t>
            </a:r>
            <a:r>
              <a:rPr lang="en-US" baseline="0" dirty="0"/>
              <a:t> </a:t>
            </a:r>
            <a:r>
              <a:rPr lang="en-US" baseline="0" dirty="0" err="1"/>
              <a:t>en</a:t>
            </a:r>
            <a:r>
              <a:rPr lang="en-US" baseline="0" dirty="0"/>
              <a:t> </a:t>
            </a:r>
            <a:r>
              <a:rPr lang="en-US" baseline="0" dirty="0" err="1"/>
              <a:t>choisissant</a:t>
            </a:r>
            <a:r>
              <a:rPr lang="en-US" baseline="0" dirty="0"/>
              <a:t> les </a:t>
            </a:r>
            <a:r>
              <a:rPr lang="en-US" baseline="0" dirty="0" err="1"/>
              <a:t>différent</a:t>
            </a:r>
            <a:r>
              <a:rPr lang="en-US" baseline="0" dirty="0"/>
              <a:t> axes de </a:t>
            </a:r>
            <a:r>
              <a:rPr lang="en-US" baseline="0" dirty="0" err="1"/>
              <a:t>recherches</a:t>
            </a:r>
            <a:r>
              <a:rPr lang="en-US" baseline="0" dirty="0"/>
              <a:t> pour </a:t>
            </a:r>
            <a:r>
              <a:rPr lang="en-US" baseline="0" dirty="0" err="1"/>
              <a:t>pouvoir</a:t>
            </a:r>
            <a:r>
              <a:rPr lang="en-US" baseline="0" dirty="0"/>
              <a:t> </a:t>
            </a:r>
            <a:r>
              <a:rPr lang="en-US" baseline="0" dirty="0" err="1"/>
              <a:t>générer</a:t>
            </a:r>
            <a:r>
              <a:rPr lang="en-US" baseline="0" dirty="0"/>
              <a:t> les tableau de bord </a:t>
            </a:r>
            <a:r>
              <a:rPr lang="en-US" baseline="0" dirty="0" err="1"/>
              <a:t>nécessaires</a:t>
            </a:r>
            <a:r>
              <a:rPr lang="en-US" baseline="0" dirty="0"/>
              <a:t> pour la </a:t>
            </a:r>
            <a:r>
              <a:rPr lang="en-US" baseline="0" dirty="0" err="1"/>
              <a:t>prise</a:t>
            </a:r>
            <a:r>
              <a:rPr lang="en-US" baseline="0" dirty="0"/>
              <a:t> de </a:t>
            </a:r>
            <a:r>
              <a:rPr lang="en-US" baseline="0" dirty="0" err="1"/>
              <a:t>décision</a:t>
            </a:r>
            <a:endParaRPr lang="en-US" dirty="0"/>
          </a:p>
          <a:p>
            <a:endParaRPr lang="fr-FR" b="0" i="0" dirty="0">
              <a:solidFill>
                <a:srgbClr val="374151"/>
              </a:solidFill>
              <a:effectLst/>
              <a:latin typeface="Söhne"/>
            </a:endParaRPr>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13</a:t>
            </a:fld>
            <a:endParaRPr lang="fr-FR"/>
          </a:p>
        </p:txBody>
      </p:sp>
    </p:spTree>
    <p:extLst>
      <p:ext uri="{BB962C8B-B14F-4D97-AF65-F5344CB8AC3E}">
        <p14:creationId xmlns:p14="http://schemas.microsoft.com/office/powerpoint/2010/main" val="2476589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Sirine : </a:t>
            </a:r>
          </a:p>
          <a:p>
            <a:r>
              <a:rPr lang="fr-FR" b="0" i="0" dirty="0">
                <a:solidFill>
                  <a:srgbClr val="374151"/>
                </a:solidFill>
                <a:effectLst/>
                <a:latin typeface="Söhne"/>
              </a:rPr>
              <a:t>Le principal objectif d'un projet est de répondre à des besoins spécifiques. Il est donc essentiel de les exprimer clairement avant de proposer une solution. Ces besoins sont généralement formulés sous forme de besoins fonctionnels.</a:t>
            </a:r>
            <a:endParaRPr lang="fr-FR"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14</a:t>
            </a:fld>
            <a:endParaRPr lang="fr-FR"/>
          </a:p>
        </p:txBody>
      </p:sp>
    </p:spTree>
    <p:extLst>
      <p:ext uri="{BB962C8B-B14F-4D97-AF65-F5344CB8AC3E}">
        <p14:creationId xmlns:p14="http://schemas.microsoft.com/office/powerpoint/2010/main" val="2824992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taha</a:t>
            </a:r>
            <a:r>
              <a:rPr lang="fr-FR" dirty="0"/>
              <a:t> : </a:t>
            </a:r>
          </a:p>
          <a:p>
            <a:r>
              <a:rPr lang="fr-FR" dirty="0"/>
              <a:t>Nous avons maintenant couvert les besoins fonctionnels du système. Passons aux besoins non fonctionnels, qui peuvent être soit des besoins optionnels, soit des contraintes liées à l'implémentation, tels que la disponibilité.</a:t>
            </a:r>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15</a:t>
            </a:fld>
            <a:endParaRPr lang="fr-FR"/>
          </a:p>
        </p:txBody>
      </p:sp>
    </p:spTree>
    <p:extLst>
      <p:ext uri="{BB962C8B-B14F-4D97-AF65-F5344CB8AC3E}">
        <p14:creationId xmlns:p14="http://schemas.microsoft.com/office/powerpoint/2010/main" val="3962741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58750" indent="0">
              <a:buNone/>
            </a:pPr>
            <a:r>
              <a:rPr lang="fr-FR" dirty="0" err="1"/>
              <a:t>taha</a:t>
            </a:r>
            <a:r>
              <a:rPr lang="fr-FR" dirty="0"/>
              <a:t> : </a:t>
            </a:r>
          </a:p>
          <a:p>
            <a:pPr marL="158750" indent="0">
              <a:buNone/>
            </a:pPr>
            <a:r>
              <a:rPr lang="fr-FR" dirty="0"/>
              <a:t> Maintenant</a:t>
            </a:r>
            <a:r>
              <a:rPr lang="fr-FR" baseline="0" dirty="0"/>
              <a:t> Nous aimerons attirer votre attention sur les logiciels que nous avons utilisés.</a:t>
            </a:r>
          </a:p>
          <a:p>
            <a:pPr marL="457200" indent="-298450"/>
            <a:r>
              <a:rPr lang="fr-FR" baseline="0" dirty="0"/>
              <a:t> SQL server 2019 : </a:t>
            </a:r>
            <a:r>
              <a:rPr lang="fr-FR" sz="1200" b="0" i="0" u="none" strike="noStrike" cap="none" dirty="0">
                <a:solidFill>
                  <a:srgbClr val="000000"/>
                </a:solidFill>
                <a:effectLst/>
                <a:latin typeface="Arial"/>
                <a:ea typeface="Arial"/>
                <a:cs typeface="Arial"/>
                <a:sym typeface="Arial"/>
              </a:rPr>
              <a:t>est un système de gestion de base de données en langage SQL</a:t>
            </a:r>
          </a:p>
          <a:p>
            <a:pPr marL="457200" indent="-298450"/>
            <a:r>
              <a:rPr lang="fr-FR" sz="1200" b="0" i="0" u="none" strike="noStrike" cap="none" dirty="0">
                <a:solidFill>
                  <a:srgbClr val="000000"/>
                </a:solidFill>
                <a:effectLst/>
                <a:latin typeface="Arial"/>
                <a:ea typeface="Arial"/>
                <a:cs typeface="Arial"/>
                <a:sym typeface="Arial"/>
              </a:rPr>
              <a:t>SQL server </a:t>
            </a:r>
            <a:r>
              <a:rPr lang="fr-FR" sz="1200" b="0" i="0" u="none" strike="noStrike" cap="none" dirty="0" err="1">
                <a:solidFill>
                  <a:srgbClr val="000000"/>
                </a:solidFill>
                <a:effectLst/>
                <a:latin typeface="Arial"/>
                <a:ea typeface="Arial"/>
                <a:cs typeface="Arial"/>
                <a:sym typeface="Arial"/>
              </a:rPr>
              <a:t>integration</a:t>
            </a:r>
            <a:r>
              <a:rPr lang="fr-FR" sz="1200" b="0" i="0" u="none" strike="noStrike" cap="none" dirty="0">
                <a:solidFill>
                  <a:srgbClr val="000000"/>
                </a:solidFill>
                <a:effectLst/>
                <a:latin typeface="Arial"/>
                <a:ea typeface="Arial"/>
                <a:cs typeface="Arial"/>
                <a:sym typeface="Arial"/>
              </a:rPr>
              <a:t> services : est un logiciel d'ETL.</a:t>
            </a:r>
          </a:p>
          <a:p>
            <a:pPr marL="457200" indent="-298450"/>
            <a:r>
              <a:rPr lang="fr-FR" sz="1200" b="0" i="0" u="none" strike="noStrike" cap="none" dirty="0">
                <a:solidFill>
                  <a:srgbClr val="000000"/>
                </a:solidFill>
                <a:effectLst/>
                <a:latin typeface="Arial"/>
                <a:ea typeface="Arial"/>
                <a:cs typeface="Arial"/>
                <a:sym typeface="Arial"/>
              </a:rPr>
              <a:t>SQL</a:t>
            </a:r>
            <a:r>
              <a:rPr lang="fr-FR" sz="1200" b="0" i="0" u="none" strike="noStrike" cap="none" baseline="0" dirty="0">
                <a:solidFill>
                  <a:srgbClr val="000000"/>
                </a:solidFill>
                <a:effectLst/>
                <a:latin typeface="Arial"/>
                <a:ea typeface="Arial"/>
                <a:cs typeface="Arial"/>
                <a:sym typeface="Arial"/>
              </a:rPr>
              <a:t> server </a:t>
            </a:r>
            <a:r>
              <a:rPr lang="fr-FR" sz="1200" b="0" i="0" u="none" strike="noStrike" cap="none" baseline="0" dirty="0" err="1">
                <a:solidFill>
                  <a:srgbClr val="000000"/>
                </a:solidFill>
                <a:effectLst/>
                <a:latin typeface="Arial"/>
                <a:ea typeface="Arial"/>
                <a:cs typeface="Arial"/>
                <a:sym typeface="Arial"/>
              </a:rPr>
              <a:t>analysis</a:t>
            </a:r>
            <a:r>
              <a:rPr lang="fr-FR" sz="1200" b="0" i="0" u="none" strike="noStrike" cap="none" baseline="0" dirty="0">
                <a:solidFill>
                  <a:srgbClr val="000000"/>
                </a:solidFill>
                <a:effectLst/>
                <a:latin typeface="Arial"/>
                <a:ea typeface="Arial"/>
                <a:cs typeface="Arial"/>
                <a:sym typeface="Arial"/>
              </a:rPr>
              <a:t> services : est un moteur de données analytiques utilisé dans l’aide à la décision et l’analyse commerciale.</a:t>
            </a:r>
          </a:p>
          <a:p>
            <a:pPr marL="457200" indent="-298450"/>
            <a:r>
              <a:rPr lang="fr-FR" sz="1200" b="0" i="0" u="none" strike="noStrike" cap="none" baseline="0" dirty="0">
                <a:solidFill>
                  <a:srgbClr val="000000"/>
                </a:solidFill>
                <a:effectLst/>
                <a:latin typeface="Arial"/>
                <a:ea typeface="Arial"/>
                <a:cs typeface="Arial"/>
                <a:sym typeface="Arial"/>
              </a:rPr>
              <a:t>Visual studio 2019 : est un environnement de développement intégré (IDE) extensible. </a:t>
            </a:r>
            <a:r>
              <a:rPr lang="fr-FR" baseline="0" dirty="0"/>
              <a:t>Il représente l’environnement de travail des projets SSIS et SSAS</a:t>
            </a:r>
          </a:p>
          <a:p>
            <a:pPr marL="457200" indent="-298450"/>
            <a:r>
              <a:rPr lang="fr-FR" baseline="0" dirty="0"/>
              <a:t>Power BI : c’est un logiciel basé sur le cloud et fournit des visualisations de données dynamiques et facilement partageables avec les membres de l'équipe</a:t>
            </a:r>
            <a:endParaRPr lang="fr-FR" dirty="0"/>
          </a:p>
          <a:p>
            <a:endParaRPr lang="fr-TN"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1EEF86-77A0-4401-B031-3FAF91C639FF}"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17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Taha: passant maintenant a la modélisation conceptuelle </a:t>
            </a:r>
          </a:p>
          <a:p>
            <a:endParaRPr lang="fr-TN" dirty="0"/>
          </a:p>
        </p:txBody>
      </p:sp>
      <p:sp>
        <p:nvSpPr>
          <p:cNvPr id="4" name="Espace réservé du numéro de diapositive 3"/>
          <p:cNvSpPr>
            <a:spLocks noGrp="1"/>
          </p:cNvSpPr>
          <p:nvPr>
            <p:ph type="sldNum" sz="quarter" idx="5"/>
          </p:nvPr>
        </p:nvSpPr>
        <p:spPr/>
        <p:txBody>
          <a:bodyPr/>
          <a:lstStyle/>
          <a:p>
            <a:fld id="{6DCFADE2-7EEA-406F-96C4-C74FA806F857}" type="slidenum">
              <a:rPr lang="fr-TN" smtClean="0"/>
              <a:t>17</a:t>
            </a:fld>
            <a:endParaRPr lang="fr-TN"/>
          </a:p>
        </p:txBody>
      </p:sp>
    </p:spTree>
    <p:extLst>
      <p:ext uri="{BB962C8B-B14F-4D97-AF65-F5344CB8AC3E}">
        <p14:creationId xmlns:p14="http://schemas.microsoft.com/office/powerpoint/2010/main" val="3945298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nous sommes dans la phase de modélisation des données </a:t>
            </a:r>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18</a:t>
            </a:fld>
            <a:endParaRPr lang="fr-FR"/>
          </a:p>
        </p:txBody>
      </p:sp>
    </p:spTree>
    <p:extLst>
      <p:ext uri="{BB962C8B-B14F-4D97-AF65-F5344CB8AC3E}">
        <p14:creationId xmlns:p14="http://schemas.microsoft.com/office/powerpoint/2010/main" val="248623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Sirine :</a:t>
            </a:r>
          </a:p>
          <a:p>
            <a:r>
              <a:rPr lang="fr-FR" dirty="0"/>
              <a:t>Dans le domaine de l'informatique décisionnelle, nous utilisons deux approches courantes pour modéliser les entrepôts de données : les schémas multidimensionnels en étoile et en constellation.</a:t>
            </a:r>
          </a:p>
          <a:p>
            <a:endParaRPr lang="fr-FR" dirty="0"/>
          </a:p>
          <a:p>
            <a:r>
              <a:rPr lang="fr-FR" dirty="0"/>
              <a:t>Le schéma en étoile est caractérisé par une table de faits centrale entourée de tables de dimensions. Cette structure simple et intuitive permet une navigation aisée à travers les dimensions, offrant une vue claire des agrégations et des mesures.</a:t>
            </a:r>
          </a:p>
          <a:p>
            <a:endParaRPr lang="fr-FR" dirty="0"/>
          </a:p>
          <a:p>
            <a:r>
              <a:rPr lang="fr-FR" dirty="0"/>
              <a:t>Le schéma en constellation, quant à lui, présente un ou plusieurs tables de faits reliées entre elles par des tables de dimensions partagées. Cette approche est utilisée lorsque les données sont plus complexes et nécessitent une plus grande flexibilité pour les analyses multidimensionnelles, ce qui correspond parfaitement à notre situation.</a:t>
            </a:r>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19</a:t>
            </a:fld>
            <a:endParaRPr lang="fr-FR"/>
          </a:p>
        </p:txBody>
      </p:sp>
    </p:spTree>
    <p:extLst>
      <p:ext uri="{BB962C8B-B14F-4D97-AF65-F5344CB8AC3E}">
        <p14:creationId xmlns:p14="http://schemas.microsoft.com/office/powerpoint/2010/main" val="123177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Clr>
                <a:schemeClr val="dk1"/>
              </a:buClr>
              <a:buNone/>
            </a:pPr>
            <a:r>
              <a:rPr lang="fr-FR" dirty="0">
                <a:ea typeface="Work Sans"/>
                <a:sym typeface="Work Sans"/>
              </a:rPr>
              <a:t>Sirine :</a:t>
            </a:r>
          </a:p>
          <a:p>
            <a:pPr marL="0" indent="0">
              <a:buClr>
                <a:schemeClr val="dk1"/>
              </a:buClr>
              <a:buNone/>
            </a:pPr>
            <a:r>
              <a:rPr lang="fr-FR" dirty="0">
                <a:ea typeface="Work Sans"/>
                <a:sym typeface="Work Sans"/>
              </a:rPr>
              <a:t>Afin de bien illustrer notre travail nous avons choisi la démarche suivante :</a:t>
            </a:r>
          </a:p>
          <a:p>
            <a:pPr marL="0" indent="0">
              <a:buClr>
                <a:schemeClr val="dk1"/>
              </a:buClr>
              <a:buNone/>
            </a:pPr>
            <a:r>
              <a:rPr lang="fr-FR" dirty="0">
                <a:ea typeface="Work Sans"/>
                <a:sym typeface="Work Sans"/>
              </a:rPr>
              <a:t>commençant par la 1ére partie qui introduit le projet</a:t>
            </a:r>
          </a:p>
          <a:p>
            <a:pPr marL="0" indent="0">
              <a:buClr>
                <a:schemeClr val="dk1"/>
              </a:buClr>
              <a:buNone/>
            </a:pPr>
            <a:r>
              <a:rPr lang="fr-FR" dirty="0">
                <a:ea typeface="Work Sans"/>
                <a:sym typeface="Work Sans"/>
              </a:rPr>
              <a:t>Puis, la 2éme partie qui est consacré à l’étude du cadre de notre projet</a:t>
            </a:r>
          </a:p>
          <a:p>
            <a:pPr marL="0" indent="0">
              <a:buClr>
                <a:schemeClr val="dk1"/>
              </a:buClr>
              <a:buNone/>
            </a:pPr>
            <a:r>
              <a:rPr lang="fr-FR" dirty="0">
                <a:ea typeface="Work Sans"/>
                <a:sym typeface="Work Sans"/>
              </a:rPr>
              <a:t>ensuite la 3éme partie qui présente la modélisation conceptuelle par la suite la 4éme partie qui enveloppe la construction de l’</a:t>
            </a:r>
            <a:r>
              <a:rPr lang="fr-FR" dirty="0" err="1">
                <a:ea typeface="Work Sans"/>
                <a:sym typeface="Work Sans"/>
              </a:rPr>
              <a:t>entrepot</a:t>
            </a:r>
            <a:r>
              <a:rPr lang="fr-FR" dirty="0">
                <a:ea typeface="Work Sans"/>
                <a:sym typeface="Work Sans"/>
              </a:rPr>
              <a:t> de données, la gestion du processus ETL et la visualisation des données</a:t>
            </a:r>
          </a:p>
          <a:p>
            <a:pPr marL="0" indent="0">
              <a:buClr>
                <a:schemeClr val="dk1"/>
              </a:buClr>
              <a:buNone/>
            </a:pPr>
            <a:r>
              <a:rPr lang="fr-FR" dirty="0">
                <a:ea typeface="Work Sans"/>
                <a:sym typeface="Work Sans"/>
              </a:rPr>
              <a:t>Et finissant par la conclusion et les perspectives</a:t>
            </a:r>
          </a:p>
          <a:p>
            <a:endParaRPr lang="fr-TN" dirty="0"/>
          </a:p>
        </p:txBody>
      </p:sp>
      <p:sp>
        <p:nvSpPr>
          <p:cNvPr id="4" name="Espace réservé du numéro de diapositive 3"/>
          <p:cNvSpPr>
            <a:spLocks noGrp="1"/>
          </p:cNvSpPr>
          <p:nvPr>
            <p:ph type="sldNum" sz="quarter" idx="5"/>
          </p:nvPr>
        </p:nvSpPr>
        <p:spPr/>
        <p:txBody>
          <a:bodyPr/>
          <a:lstStyle/>
          <a:p>
            <a:fld id="{6DCFADE2-7EEA-406F-96C4-C74FA806F857}" type="slidenum">
              <a:rPr lang="fr-TN" smtClean="0"/>
              <a:t>2</a:t>
            </a:fld>
            <a:endParaRPr lang="fr-TN"/>
          </a:p>
        </p:txBody>
      </p:sp>
    </p:spTree>
    <p:extLst>
      <p:ext uri="{BB962C8B-B14F-4D97-AF65-F5344CB8AC3E}">
        <p14:creationId xmlns:p14="http://schemas.microsoft.com/office/powerpoint/2010/main" val="3870814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Taha : Cette approche se concentre sur l'utilisation des données sources pour concevoir des schémas multidimensionnels, en négligeant les besoins du client tout en considérant ces schémas comme évolutifs et instables. Selon cette démarche, nous commençons par analyser le schéma conceptuel de la source afin de détecter les classes représentatives et déterminantes. Ces classes serviront de base pour les tables de faits et les tables de dimension ultérieures. Ensuite, nous définissons la granularité d'analyse et la hiérarchisation des dimensions.</a:t>
            </a:r>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20</a:t>
            </a:fld>
            <a:endParaRPr lang="fr-FR"/>
          </a:p>
        </p:txBody>
      </p:sp>
    </p:spTree>
    <p:extLst>
      <p:ext uri="{BB962C8B-B14F-4D97-AF65-F5344CB8AC3E}">
        <p14:creationId xmlns:p14="http://schemas.microsoft.com/office/powerpoint/2010/main" val="1304234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err="1"/>
              <a:t>taha</a:t>
            </a:r>
            <a:r>
              <a:rPr lang="fr-FR" dirty="0"/>
              <a:t> : Une fois le schéma conceptuel de la source est fixé, nous passons à</a:t>
            </a:r>
            <a:r>
              <a:rPr lang="fr-FR" baseline="0" dirty="0"/>
              <a:t> définir les faits par l’extractions des classes représentatives, et les dimensions par l’extraction des classes déterminantes à partir de ce schéma.</a:t>
            </a:r>
          </a:p>
          <a:p>
            <a:pPr marL="0" lvl="0" indent="0" algn="l" rtl="0">
              <a:spcBef>
                <a:spcPts val="0"/>
              </a:spcBef>
              <a:spcAft>
                <a:spcPts val="0"/>
              </a:spcAft>
              <a:buNone/>
            </a:pPr>
            <a:r>
              <a:rPr lang="fr-FR" baseline="0" dirty="0"/>
              <a:t>Vu que notre champ d’étude concerne des analyses de la gestion financières, de capacité et des ressources humaines, </a:t>
            </a:r>
            <a:r>
              <a:rPr lang="fr-FR" u="sng" baseline="0" dirty="0">
                <a:highlight>
                  <a:srgbClr val="FFFF00"/>
                </a:highlight>
              </a:rPr>
              <a:t>nous avons obtenu </a:t>
            </a:r>
            <a:r>
              <a:rPr lang="fr-FR" baseline="0" dirty="0">
                <a:highlight>
                  <a:srgbClr val="FFFF00"/>
                </a:highlight>
              </a:rPr>
              <a:t> </a:t>
            </a:r>
            <a:r>
              <a:rPr lang="fr-FR" baseline="0" dirty="0"/>
              <a:t>5 CR : CR = {</a:t>
            </a:r>
            <a:r>
              <a:rPr lang="fr-FR" baseline="0" dirty="0" err="1"/>
              <a:t>clFacture</a:t>
            </a:r>
            <a:r>
              <a:rPr lang="fr-FR" baseline="0" dirty="0"/>
              <a:t>, chambre, admission, employée, </a:t>
            </a:r>
            <a:r>
              <a:rPr lang="fr-FR" baseline="0" dirty="0" err="1"/>
              <a:t>Fiche_pointage</a:t>
            </a:r>
            <a:r>
              <a:rPr lang="fr-FR" baseline="0" dirty="0"/>
              <a:t>},</a:t>
            </a:r>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21</a:t>
            </a:fld>
            <a:endParaRPr lang="fr-FR"/>
          </a:p>
        </p:txBody>
      </p:sp>
    </p:spTree>
    <p:extLst>
      <p:ext uri="{BB962C8B-B14F-4D97-AF65-F5344CB8AC3E}">
        <p14:creationId xmlns:p14="http://schemas.microsoft.com/office/powerpoint/2010/main" val="3324830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22</a:t>
            </a:fld>
            <a:endParaRPr lang="fr-FR"/>
          </a:p>
        </p:txBody>
      </p:sp>
    </p:spTree>
    <p:extLst>
      <p:ext uri="{BB962C8B-B14F-4D97-AF65-F5344CB8AC3E}">
        <p14:creationId xmlns:p14="http://schemas.microsoft.com/office/powerpoint/2010/main" val="2791825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DCFADE2-7EEA-406F-96C4-C74FA806F857}" type="slidenum">
              <a:rPr lang="fr-TN" smtClean="0"/>
              <a:t>23</a:t>
            </a:fld>
            <a:endParaRPr lang="fr-TN"/>
          </a:p>
        </p:txBody>
      </p:sp>
    </p:spTree>
    <p:extLst>
      <p:ext uri="{BB962C8B-B14F-4D97-AF65-F5344CB8AC3E}">
        <p14:creationId xmlns:p14="http://schemas.microsoft.com/office/powerpoint/2010/main" val="2310933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24</a:t>
            </a:fld>
            <a:endParaRPr lang="fr-FR"/>
          </a:p>
        </p:txBody>
      </p:sp>
    </p:spTree>
    <p:extLst>
      <p:ext uri="{BB962C8B-B14F-4D97-AF65-F5344CB8AC3E}">
        <p14:creationId xmlns:p14="http://schemas.microsoft.com/office/powerpoint/2010/main" val="2474703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Taha : Voici l'architecture de notre solution, qui repose sur l'utilisation d'un ETL (</a:t>
            </a:r>
            <a:r>
              <a:rPr lang="fr-FR" b="0" i="0" dirty="0" err="1">
                <a:solidFill>
                  <a:srgbClr val="374151"/>
                </a:solidFill>
                <a:effectLst/>
                <a:latin typeface="Söhne"/>
              </a:rPr>
              <a:t>Extract</a:t>
            </a:r>
            <a:r>
              <a:rPr lang="fr-FR" b="0" i="0" dirty="0">
                <a:solidFill>
                  <a:srgbClr val="374151"/>
                </a:solidFill>
                <a:effectLst/>
                <a:latin typeface="Söhne"/>
              </a:rPr>
              <a:t>, </a:t>
            </a:r>
            <a:r>
              <a:rPr lang="fr-FR" b="0" i="0" dirty="0" err="1">
                <a:solidFill>
                  <a:srgbClr val="374151"/>
                </a:solidFill>
                <a:effectLst/>
                <a:latin typeface="Söhne"/>
              </a:rPr>
              <a:t>Transform</a:t>
            </a:r>
            <a:r>
              <a:rPr lang="fr-FR" b="0" i="0" dirty="0">
                <a:solidFill>
                  <a:srgbClr val="374151"/>
                </a:solidFill>
                <a:effectLst/>
                <a:latin typeface="Söhne"/>
              </a:rPr>
              <a:t>, </a:t>
            </a:r>
            <a:r>
              <a:rPr lang="fr-FR" b="0" i="0" dirty="0" err="1">
                <a:solidFill>
                  <a:srgbClr val="374151"/>
                </a:solidFill>
                <a:effectLst/>
                <a:latin typeface="Söhne"/>
              </a:rPr>
              <a:t>Load</a:t>
            </a:r>
            <a:r>
              <a:rPr lang="fr-FR" b="0" i="0" dirty="0">
                <a:solidFill>
                  <a:srgbClr val="374151"/>
                </a:solidFill>
                <a:effectLst/>
                <a:latin typeface="Söhne"/>
              </a:rPr>
              <a:t>). L'ETL est un processus automatisé qui permet de prendre les données brutes, d'extraire les informations pertinentes pour l'analyse, de les transformer dans un format adapté aux besoins opérationnels, puis de les charger dans un entrepôt de données (Data Warehouse).</a:t>
            </a:r>
            <a:endParaRPr lang="fr-FR"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25</a:t>
            </a:fld>
            <a:endParaRPr lang="fr-FR"/>
          </a:p>
        </p:txBody>
      </p:sp>
    </p:spTree>
    <p:extLst>
      <p:ext uri="{BB962C8B-B14F-4D97-AF65-F5344CB8AC3E}">
        <p14:creationId xmlns:p14="http://schemas.microsoft.com/office/powerpoint/2010/main" val="2348479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26</a:t>
            </a:fld>
            <a:endParaRPr lang="fr-FR"/>
          </a:p>
        </p:txBody>
      </p:sp>
    </p:spTree>
    <p:extLst>
      <p:ext uri="{BB962C8B-B14F-4D97-AF65-F5344CB8AC3E}">
        <p14:creationId xmlns:p14="http://schemas.microsoft.com/office/powerpoint/2010/main" val="2085313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 voilà notre projet SSIS</a:t>
            </a:r>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27</a:t>
            </a:fld>
            <a:endParaRPr lang="fr-FR"/>
          </a:p>
        </p:txBody>
      </p:sp>
    </p:spTree>
    <p:extLst>
      <p:ext uri="{BB962C8B-B14F-4D97-AF65-F5344CB8AC3E}">
        <p14:creationId xmlns:p14="http://schemas.microsoft.com/office/powerpoint/2010/main" val="3339937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28</a:t>
            </a:fld>
            <a:endParaRPr lang="fr-FR"/>
          </a:p>
        </p:txBody>
      </p:sp>
    </p:spTree>
    <p:extLst>
      <p:ext uri="{BB962C8B-B14F-4D97-AF65-F5344CB8AC3E}">
        <p14:creationId xmlns:p14="http://schemas.microsoft.com/office/powerpoint/2010/main" val="317593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voilà notre projet SSIS validé et bien exécuté </a:t>
            </a:r>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29</a:t>
            </a:fld>
            <a:endParaRPr lang="fr-FR"/>
          </a:p>
        </p:txBody>
      </p:sp>
    </p:spTree>
    <p:extLst>
      <p:ext uri="{BB962C8B-B14F-4D97-AF65-F5344CB8AC3E}">
        <p14:creationId xmlns:p14="http://schemas.microsoft.com/office/powerpoint/2010/main" val="234100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Sirine : Dans cette partie, nous allons débuter en présentant brièvement l’organisme d'accueil dans lequel nous avons fait notre stage</a:t>
            </a:r>
            <a:r>
              <a:rPr lang="fr-FR" baseline="0" dirty="0"/>
              <a:t> de fin d’étude </a:t>
            </a:r>
            <a:r>
              <a:rPr lang="fr-FR" dirty="0"/>
              <a:t>et son rôle dans le domaine de l'informatique. Ensuite, nous aborderons la définition de l'informatique décisionnelle</a:t>
            </a:r>
          </a:p>
          <a:p>
            <a:endParaRPr lang="fr-TN" dirty="0"/>
          </a:p>
        </p:txBody>
      </p:sp>
      <p:sp>
        <p:nvSpPr>
          <p:cNvPr id="4" name="Espace réservé du numéro de diapositive 3"/>
          <p:cNvSpPr>
            <a:spLocks noGrp="1"/>
          </p:cNvSpPr>
          <p:nvPr>
            <p:ph type="sldNum" sz="quarter" idx="5"/>
          </p:nvPr>
        </p:nvSpPr>
        <p:spPr/>
        <p:txBody>
          <a:bodyPr/>
          <a:lstStyle/>
          <a:p>
            <a:fld id="{6DCFADE2-7EEA-406F-96C4-C74FA806F857}" type="slidenum">
              <a:rPr lang="fr-TN" smtClean="0"/>
              <a:t>3</a:t>
            </a:fld>
            <a:endParaRPr lang="fr-TN"/>
          </a:p>
        </p:txBody>
      </p:sp>
    </p:spTree>
    <p:extLst>
      <p:ext uri="{BB962C8B-B14F-4D97-AF65-F5344CB8AC3E}">
        <p14:creationId xmlns:p14="http://schemas.microsoft.com/office/powerpoint/2010/main" val="1261323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voilà notre projet SSIS validé et bien exécuté </a:t>
            </a:r>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30</a:t>
            </a:fld>
            <a:endParaRPr lang="fr-FR"/>
          </a:p>
        </p:txBody>
      </p:sp>
    </p:spTree>
    <p:extLst>
      <p:ext uri="{BB962C8B-B14F-4D97-AF65-F5344CB8AC3E}">
        <p14:creationId xmlns:p14="http://schemas.microsoft.com/office/powerpoint/2010/main" val="2591593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démarrons par la définition de la source de données dans chaque dimension, permettant la récupération des données nécessaires vers la dimension "nationalité" à l'aide du composant "Source OLE DB". Ensuite, le composant "Colonne dérivée" est utilisé pour ajouter des colonnes à la base de données en transit, notamment la variable "Clinique" pour boucler sur les 3 cliniques. Les différences entre les dimensions résident dans l'utilisation du composant "Dimension à variation lente" pour établir la clé primaire de la dimension "nationalité". Enfin, le chargement des données dans l'entrepôt de données est réalisé via le composant "Destination OLE DB".</a:t>
            </a:r>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31</a:t>
            </a:fld>
            <a:endParaRPr lang="fr-FR"/>
          </a:p>
        </p:txBody>
      </p:sp>
    </p:spTree>
    <p:extLst>
      <p:ext uri="{BB962C8B-B14F-4D97-AF65-F5344CB8AC3E}">
        <p14:creationId xmlns:p14="http://schemas.microsoft.com/office/powerpoint/2010/main" val="860714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Conception et mise en place d'un système décisionnel pour gérer finances, capacité et ressources humaines de trois cliniques de </a:t>
            </a:r>
            <a:r>
              <a:rPr lang="fr-FR" sz="1200" b="0" i="0" kern="1200" dirty="0" err="1">
                <a:solidFill>
                  <a:schemeClr val="tx1"/>
                </a:solidFill>
                <a:effectLst/>
                <a:latin typeface="+mn-lt"/>
                <a:ea typeface="+mn-ea"/>
                <a:cs typeface="+mn-cs"/>
              </a:rPr>
              <a:t>CliniSys</a:t>
            </a:r>
            <a:r>
              <a:rPr lang="fr-FR" sz="1200" b="0" i="0" kern="1200" dirty="0">
                <a:solidFill>
                  <a:schemeClr val="tx1"/>
                </a:solidFill>
                <a:effectLst/>
                <a:latin typeface="+mn-lt"/>
                <a:ea typeface="+mn-ea"/>
                <a:cs typeface="+mn-cs"/>
              </a:rPr>
              <a:t> : entrepôt de données consolidant les données, cube tabulaire pour l'analyse et tableaux de bord dynamiques pour visualiser les résultats obtenus.</a:t>
            </a:r>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32</a:t>
            </a:fld>
            <a:endParaRPr lang="fr-FR"/>
          </a:p>
        </p:txBody>
      </p:sp>
    </p:spTree>
    <p:extLst>
      <p:ext uri="{BB962C8B-B14F-4D97-AF65-F5344CB8AC3E}">
        <p14:creationId xmlns:p14="http://schemas.microsoft.com/office/powerpoint/2010/main" val="1241321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374151"/>
                </a:solidFill>
                <a:effectLst/>
                <a:latin typeface="Söhne"/>
              </a:rPr>
              <a:t>Sirine : Après avoir créé la base de données et le projet SSIS sur Visual Studio, ainsi qu'établi des connexions dynamiques entre les trois cliniques, nous avons procédé à la configuration générale en utilisant le composant "Tâche d'exécution de requête SQL". Voici les étapes que nous avons suivies :</a:t>
            </a:r>
          </a:p>
          <a:p>
            <a:pPr algn="l">
              <a:buFont typeface="Arial" panose="020B0604020202020204" pitchFamily="34" charset="0"/>
              <a:buChar char="•"/>
            </a:pPr>
            <a:r>
              <a:rPr lang="fr-FR" b="0" i="0" dirty="0">
                <a:solidFill>
                  <a:srgbClr val="374151"/>
                </a:solidFill>
                <a:effectLst/>
                <a:latin typeface="Söhne"/>
              </a:rPr>
              <a:t>Tout d'abord, nous avons configuré la connexion vers notre entrepôt de données cible. Cela assure un flux efficace des données entre nos sources et notre destination.</a:t>
            </a:r>
          </a:p>
          <a:p>
            <a:pPr algn="l">
              <a:buFont typeface="Arial" panose="020B0604020202020204" pitchFamily="34" charset="0"/>
              <a:buChar char="•"/>
            </a:pPr>
            <a:r>
              <a:rPr lang="fr-FR" b="0" i="0" dirty="0">
                <a:solidFill>
                  <a:srgbClr val="374151"/>
                </a:solidFill>
                <a:effectLst/>
                <a:latin typeface="Söhne"/>
              </a:rPr>
              <a:t>Ensuite, nous avons défini l'instruction SQL permettant d'effectuer une sélection à partir de la table "</a:t>
            </a:r>
            <a:r>
              <a:rPr lang="fr-FR" b="0" i="0" dirty="0" err="1">
                <a:solidFill>
                  <a:srgbClr val="374151"/>
                </a:solidFill>
                <a:effectLst/>
                <a:latin typeface="Söhne"/>
              </a:rPr>
              <a:t>sourcelist</a:t>
            </a:r>
            <a:r>
              <a:rPr lang="fr-FR" b="0" i="0" dirty="0">
                <a:solidFill>
                  <a:srgbClr val="374151"/>
                </a:solidFill>
                <a:effectLst/>
                <a:latin typeface="Söhne"/>
              </a:rPr>
              <a:t>", qui contient les informations sur les différentes cliniques. Cela nous permet de récupérer les données spécifiques dont nous avons besoin pour nos analyses.</a:t>
            </a:r>
          </a:p>
          <a:p>
            <a:pPr algn="l">
              <a:buFont typeface="Arial" panose="020B0604020202020204" pitchFamily="34" charset="0"/>
              <a:buChar char="•"/>
            </a:pPr>
            <a:r>
              <a:rPr lang="fr-FR" b="0" i="0" dirty="0">
                <a:solidFill>
                  <a:srgbClr val="374151"/>
                </a:solidFill>
                <a:effectLst/>
                <a:latin typeface="Söhne"/>
              </a:rPr>
              <a:t>Enfin, nous avons choisi l'option "jeu de résultats complet" dans les paramètres du jeu de résultats. Cette option nous permet d'obtenir l'ensemble des résultats de la requête, ce qui est crucial pour une analyse approfondie des données.</a:t>
            </a:r>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33</a:t>
            </a:fld>
            <a:endParaRPr lang="fr-FR"/>
          </a:p>
        </p:txBody>
      </p:sp>
    </p:spTree>
    <p:extLst>
      <p:ext uri="{BB962C8B-B14F-4D97-AF65-F5344CB8AC3E}">
        <p14:creationId xmlns:p14="http://schemas.microsoft.com/office/powerpoint/2010/main" val="146297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34</a:t>
            </a:fld>
            <a:endParaRPr lang="fr-FR"/>
          </a:p>
        </p:txBody>
      </p:sp>
    </p:spTree>
    <p:extLst>
      <p:ext uri="{BB962C8B-B14F-4D97-AF65-F5344CB8AC3E}">
        <p14:creationId xmlns:p14="http://schemas.microsoft.com/office/powerpoint/2010/main" val="2701106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35</a:t>
            </a:fld>
            <a:endParaRPr lang="fr-FR"/>
          </a:p>
        </p:txBody>
      </p:sp>
    </p:spTree>
    <p:extLst>
      <p:ext uri="{BB962C8B-B14F-4D97-AF65-F5344CB8AC3E}">
        <p14:creationId xmlns:p14="http://schemas.microsoft.com/office/powerpoint/2010/main" val="1188927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Taha : </a:t>
            </a:r>
          </a:p>
          <a:p>
            <a:r>
              <a:rPr lang="fr-FR" dirty="0"/>
              <a:t>Pour se faire, nous avons suivi la méthodologie de Ralph Kimball</a:t>
            </a:r>
          </a:p>
          <a:p>
            <a:r>
              <a:rPr lang="fr-FR" dirty="0"/>
              <a:t>Ce cycle représente la succession des taches nécessaires dès la conception au déploiement</a:t>
            </a:r>
          </a:p>
          <a:p>
            <a:r>
              <a:rPr lang="fr-FR" dirty="0"/>
              <a:t>Nous commençons par la planification du projet , ensuite la définition des besoins </a:t>
            </a:r>
          </a:p>
          <a:p>
            <a:r>
              <a:rPr lang="fr-FR" dirty="0"/>
              <a:t>Cette étape est le déclencheur de 3 axes en parallèle </a:t>
            </a:r>
          </a:p>
          <a:p>
            <a:r>
              <a:rPr lang="fr-FR" dirty="0"/>
              <a:t>L’axe technique</a:t>
            </a:r>
          </a:p>
          <a:p>
            <a:r>
              <a:rPr lang="fr-FR" dirty="0"/>
              <a:t>L’axe de données </a:t>
            </a:r>
          </a:p>
          <a:p>
            <a:r>
              <a:rPr lang="fr-FR" dirty="0"/>
              <a:t>Et le user interface </a:t>
            </a:r>
          </a:p>
          <a:p>
            <a:r>
              <a:rPr lang="fr-FR" dirty="0"/>
              <a:t>Ces 3 étapes convergent vers le même point qui est le déploiement de toute la solution,</a:t>
            </a:r>
          </a:p>
          <a:p>
            <a:r>
              <a:rPr lang="fr-FR" dirty="0"/>
              <a:t>et s’il y a une partie de maintenance on pourra refaire la partie de la planification et bien sûr la gestion du projet tt au long du cycle </a:t>
            </a:r>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37</a:t>
            </a:fld>
            <a:endParaRPr lang="fr-FR"/>
          </a:p>
        </p:txBody>
      </p:sp>
    </p:spTree>
    <p:extLst>
      <p:ext uri="{BB962C8B-B14F-4D97-AF65-F5344CB8AC3E}">
        <p14:creationId xmlns:p14="http://schemas.microsoft.com/office/powerpoint/2010/main" val="40328233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38</a:t>
            </a:fld>
            <a:endParaRPr lang="fr-FR"/>
          </a:p>
        </p:txBody>
      </p:sp>
    </p:spTree>
    <p:extLst>
      <p:ext uri="{BB962C8B-B14F-4D97-AF65-F5344CB8AC3E}">
        <p14:creationId xmlns:p14="http://schemas.microsoft.com/office/powerpoint/2010/main" val="3506529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39</a:t>
            </a:fld>
            <a:endParaRPr lang="fr-FR"/>
          </a:p>
        </p:txBody>
      </p:sp>
    </p:spTree>
    <p:extLst>
      <p:ext uri="{BB962C8B-B14F-4D97-AF65-F5344CB8AC3E}">
        <p14:creationId xmlns:p14="http://schemas.microsoft.com/office/powerpoint/2010/main" val="2521970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40</a:t>
            </a:fld>
            <a:endParaRPr lang="fr-FR"/>
          </a:p>
        </p:txBody>
      </p:sp>
    </p:spTree>
    <p:extLst>
      <p:ext uri="{BB962C8B-B14F-4D97-AF65-F5344CB8AC3E}">
        <p14:creationId xmlns:p14="http://schemas.microsoft.com/office/powerpoint/2010/main" val="1623283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Sirine : L'informatique décisionnelle favorise la prise de décisions stratégiques en analysant les données.</a:t>
            </a:r>
          </a:p>
          <a:p>
            <a:r>
              <a:rPr lang="fr-FR" dirty="0"/>
              <a:t>Elle englobe la collecte, la transformation et la visualisation des données pour fournir des informations utiles aux décideurs.</a:t>
            </a:r>
          </a:p>
          <a:p>
            <a:r>
              <a:rPr lang="fr-FR" dirty="0"/>
              <a:t>Grâce à des outils tels que les entrepôts de données, les tableaux de bord et les rapports, l'informatique décisionnelle aide les organisations à améliorer leur performance et à prendre des décisions éclairées.</a:t>
            </a:r>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4</a:t>
            </a:fld>
            <a:endParaRPr lang="fr-FR"/>
          </a:p>
        </p:txBody>
      </p:sp>
    </p:spTree>
    <p:extLst>
      <p:ext uri="{BB962C8B-B14F-4D97-AF65-F5344CB8AC3E}">
        <p14:creationId xmlns:p14="http://schemas.microsoft.com/office/powerpoint/2010/main" val="490665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41</a:t>
            </a:fld>
            <a:endParaRPr lang="fr-FR"/>
          </a:p>
        </p:txBody>
      </p:sp>
    </p:spTree>
    <p:extLst>
      <p:ext uri="{BB962C8B-B14F-4D97-AF65-F5344CB8AC3E}">
        <p14:creationId xmlns:p14="http://schemas.microsoft.com/office/powerpoint/2010/main" val="77981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42</a:t>
            </a:fld>
            <a:endParaRPr lang="fr-FR"/>
          </a:p>
        </p:txBody>
      </p:sp>
    </p:spTree>
    <p:extLst>
      <p:ext uri="{BB962C8B-B14F-4D97-AF65-F5344CB8AC3E}">
        <p14:creationId xmlns:p14="http://schemas.microsoft.com/office/powerpoint/2010/main" val="1642069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43</a:t>
            </a:fld>
            <a:endParaRPr lang="fr-FR"/>
          </a:p>
        </p:txBody>
      </p:sp>
    </p:spTree>
    <p:extLst>
      <p:ext uri="{BB962C8B-B14F-4D97-AF65-F5344CB8AC3E}">
        <p14:creationId xmlns:p14="http://schemas.microsoft.com/office/powerpoint/2010/main" val="4154575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45</a:t>
            </a:fld>
            <a:endParaRPr lang="fr-FR"/>
          </a:p>
        </p:txBody>
      </p:sp>
    </p:spTree>
    <p:extLst>
      <p:ext uri="{BB962C8B-B14F-4D97-AF65-F5344CB8AC3E}">
        <p14:creationId xmlns:p14="http://schemas.microsoft.com/office/powerpoint/2010/main" val="1915272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dirty="0" err="1"/>
              <a:t>d’optimisation</a:t>
            </a:r>
            <a:r>
              <a:rPr lang="en-US" sz="1200" dirty="0"/>
              <a:t> de </a:t>
            </a:r>
            <a:r>
              <a:rPr lang="en-US" sz="1200" dirty="0" err="1"/>
              <a:t>données</a:t>
            </a:r>
            <a:r>
              <a:rPr lang="en-US" sz="1200" dirty="0"/>
              <a:t> : intelligence </a:t>
            </a:r>
            <a:r>
              <a:rPr lang="en-US" sz="1200" dirty="0" err="1"/>
              <a:t>artificielle</a:t>
            </a:r>
            <a:r>
              <a:rPr lang="en-US" sz="1200" dirty="0"/>
              <a:t> </a:t>
            </a:r>
            <a:r>
              <a:rPr lang="en-US" sz="1200" dirty="0" err="1"/>
              <a:t>Cnam</a:t>
            </a:r>
            <a:r>
              <a:rPr lang="en-US" sz="1200" dirty="0"/>
              <a:t> c n a m …</a:t>
            </a:r>
          </a:p>
          <a:p>
            <a:r>
              <a:rPr lang="fr-FR" sz="1200" dirty="0"/>
              <a:t>d’autre domaines </a:t>
            </a:r>
            <a:r>
              <a:rPr lang="fr-FR" sz="1200" dirty="0" err="1"/>
              <a:t>ecinomt</a:t>
            </a:r>
            <a:r>
              <a:rPr lang="fr-FR" sz="1200" baseline="0" dirty="0"/>
              <a:t> l base li </a:t>
            </a:r>
            <a:r>
              <a:rPr lang="fr-FR" sz="1200" baseline="0" dirty="0" err="1"/>
              <a:t>makhdemnech</a:t>
            </a:r>
            <a:r>
              <a:rPr lang="fr-FR" sz="1200" baseline="0" dirty="0"/>
              <a:t> </a:t>
            </a:r>
            <a:r>
              <a:rPr lang="fr-FR" sz="1200" baseline="0" dirty="0" err="1"/>
              <a:t>aaliha</a:t>
            </a:r>
            <a:r>
              <a:rPr lang="fr-FR" sz="1200" baseline="0" dirty="0"/>
              <a:t>…</a:t>
            </a:r>
            <a:endParaRPr lang="fr-FR" dirty="0"/>
          </a:p>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46</a:t>
            </a:fld>
            <a:endParaRPr lang="fr-FR"/>
          </a:p>
        </p:txBody>
      </p:sp>
    </p:spTree>
    <p:extLst>
      <p:ext uri="{BB962C8B-B14F-4D97-AF65-F5344CB8AC3E}">
        <p14:creationId xmlns:p14="http://schemas.microsoft.com/office/powerpoint/2010/main" val="583972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47</a:t>
            </a:fld>
            <a:endParaRPr lang="fr-FR"/>
          </a:p>
        </p:txBody>
      </p:sp>
    </p:spTree>
    <p:extLst>
      <p:ext uri="{BB962C8B-B14F-4D97-AF65-F5344CB8AC3E}">
        <p14:creationId xmlns:p14="http://schemas.microsoft.com/office/powerpoint/2010/main" val="3038709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Taha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CliniSys</a:t>
            </a:r>
            <a:r>
              <a:rPr lang="fr-FR" dirty="0"/>
              <a:t> est le </a:t>
            </a:r>
            <a:r>
              <a:rPr lang="fr-FR" sz="1200" b="0" i="0" u="none" dirty="0">
                <a:solidFill>
                  <a:srgbClr val="333333"/>
                </a:solidFill>
                <a:latin typeface="Open Sans"/>
                <a:ea typeface="Open Sans"/>
                <a:cs typeface="Open Sans"/>
                <a:sym typeface="Open Sans"/>
              </a:rPr>
              <a:t>Premier éditeur d’ERP de santé en Afrique du Nord, c’est une </a:t>
            </a:r>
            <a:r>
              <a:rPr lang="en-US" sz="1200" b="0" i="0" u="none" dirty="0">
                <a:solidFill>
                  <a:srgbClr val="333333"/>
                </a:solidFill>
                <a:latin typeface="Open Sans"/>
                <a:ea typeface="Open Sans"/>
                <a:cs typeface="Open Sans"/>
                <a:sym typeface="Open Sans"/>
              </a:rPr>
              <a:t>Société de service et </a:t>
            </a:r>
            <a:r>
              <a:rPr lang="en-US" sz="1200" b="0" i="0" u="none" dirty="0" err="1">
                <a:solidFill>
                  <a:srgbClr val="333333"/>
                </a:solidFill>
                <a:latin typeface="Open Sans"/>
                <a:ea typeface="Open Sans"/>
                <a:cs typeface="Open Sans"/>
                <a:sym typeface="Open Sans"/>
              </a:rPr>
              <a:t>d’ingénierie</a:t>
            </a:r>
            <a:r>
              <a:rPr lang="en-US" sz="1200" b="0" i="0" u="none" dirty="0">
                <a:solidFill>
                  <a:srgbClr val="333333"/>
                </a:solidFill>
                <a:latin typeface="Open Sans"/>
                <a:ea typeface="Open Sans"/>
                <a:cs typeface="Open Sans"/>
                <a:sym typeface="Open Sans"/>
              </a:rPr>
              <a:t> </a:t>
            </a:r>
            <a:r>
              <a:rPr lang="en-US" sz="1200" b="0" i="0" u="none" dirty="0" err="1">
                <a:solidFill>
                  <a:srgbClr val="333333"/>
                </a:solidFill>
                <a:latin typeface="Open Sans"/>
                <a:ea typeface="Open Sans"/>
                <a:cs typeface="Open Sans"/>
                <a:sym typeface="Open Sans"/>
              </a:rPr>
              <a:t>en</a:t>
            </a:r>
            <a:r>
              <a:rPr lang="en-US" sz="1200" b="0" i="0" u="none" dirty="0">
                <a:solidFill>
                  <a:srgbClr val="333333"/>
                </a:solidFill>
                <a:latin typeface="Open Sans"/>
                <a:ea typeface="Open Sans"/>
                <a:cs typeface="Open Sans"/>
                <a:sym typeface="Open Sans"/>
              </a:rPr>
              <a:t> </a:t>
            </a:r>
            <a:r>
              <a:rPr lang="en-US" sz="1200" b="0" i="0" u="none" dirty="0" err="1">
                <a:solidFill>
                  <a:srgbClr val="333333"/>
                </a:solidFill>
                <a:latin typeface="Open Sans"/>
                <a:ea typeface="Open Sans"/>
                <a:cs typeface="Open Sans"/>
                <a:sym typeface="Open Sans"/>
              </a:rPr>
              <a:t>informatique</a:t>
            </a:r>
            <a:r>
              <a:rPr lang="en-US" sz="1200" b="0" i="0" u="none" dirty="0">
                <a:solidFill>
                  <a:srgbClr val="333333"/>
                </a:solidFill>
                <a:latin typeface="Open Sans"/>
                <a:ea typeface="Open Sans"/>
                <a:cs typeface="Open Sans"/>
                <a:sym typeface="Open Sans"/>
              </a:rPr>
              <a:t> Elle </a:t>
            </a:r>
            <a:r>
              <a:rPr lang="en-US" sz="1200" b="0" i="0" u="none" dirty="0" err="1">
                <a:solidFill>
                  <a:srgbClr val="333333"/>
                </a:solidFill>
                <a:latin typeface="Open Sans"/>
                <a:ea typeface="Open Sans"/>
                <a:cs typeface="Open Sans"/>
                <a:sym typeface="Open Sans"/>
              </a:rPr>
              <a:t>etait</a:t>
            </a:r>
            <a:r>
              <a:rPr lang="en-US" sz="1200" b="0" i="0" u="none" dirty="0">
                <a:solidFill>
                  <a:srgbClr val="333333"/>
                </a:solidFill>
                <a:latin typeface="Open Sans"/>
                <a:ea typeface="Open Sans"/>
                <a:cs typeface="Open Sans"/>
                <a:sym typeface="Open Sans"/>
              </a:rPr>
              <a:t> </a:t>
            </a:r>
            <a:r>
              <a:rPr lang="fr-FR" sz="1200" b="0" i="0" u="none" dirty="0">
                <a:solidFill>
                  <a:srgbClr val="333333"/>
                </a:solidFill>
                <a:latin typeface="Open Sans"/>
                <a:ea typeface="Open Sans"/>
                <a:cs typeface="Open Sans"/>
                <a:sym typeface="Open Sans"/>
              </a:rPr>
              <a:t>Crée depuis 1991 sous l’appellation COMPUTER SYSTEM </a:t>
            </a:r>
            <a:endParaRPr lang="fr-FR" dirty="0"/>
          </a:p>
          <a:p>
            <a:r>
              <a:rPr lang="fr-FR" dirty="0"/>
              <a:t>Les activités de </a:t>
            </a:r>
            <a:r>
              <a:rPr lang="fr-FR" dirty="0" err="1"/>
              <a:t>clinisys</a:t>
            </a:r>
            <a:r>
              <a:rPr lang="fr-FR" dirty="0"/>
              <a:t> </a:t>
            </a:r>
          </a:p>
          <a:p>
            <a:endParaRPr lang="fr-TN" dirty="0"/>
          </a:p>
        </p:txBody>
      </p:sp>
      <p:sp>
        <p:nvSpPr>
          <p:cNvPr id="4" name="Espace réservé du numéro de diapositive 3"/>
          <p:cNvSpPr>
            <a:spLocks noGrp="1"/>
          </p:cNvSpPr>
          <p:nvPr>
            <p:ph type="sldNum" sz="quarter" idx="5"/>
          </p:nvPr>
        </p:nvSpPr>
        <p:spPr/>
        <p:txBody>
          <a:bodyPr/>
          <a:lstStyle/>
          <a:p>
            <a:fld id="{6DCFADE2-7EEA-406F-96C4-C74FA806F857}" type="slidenum">
              <a:rPr lang="fr-TN" smtClean="0"/>
              <a:t>5</a:t>
            </a:fld>
            <a:endParaRPr lang="fr-TN"/>
          </a:p>
        </p:txBody>
      </p:sp>
    </p:spTree>
    <p:extLst>
      <p:ext uri="{BB962C8B-B14F-4D97-AF65-F5344CB8AC3E}">
        <p14:creationId xmlns:p14="http://schemas.microsoft.com/office/powerpoint/2010/main" val="2704041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Taha : Cette partie de la présentation se concentre sur la </a:t>
            </a:r>
            <a:r>
              <a:rPr lang="fr-FR" dirty="0" err="1"/>
              <a:t>definition</a:t>
            </a:r>
            <a:r>
              <a:rPr lang="fr-FR" dirty="0"/>
              <a:t> de notre mission, une analyse générale de la situation actuelle, suivie de la présentation de notre solution proposée et d’une analyse des besoins </a:t>
            </a:r>
            <a:r>
              <a:rPr lang="fr-FR" baseline="0" dirty="0"/>
              <a:t>. </a:t>
            </a:r>
            <a:r>
              <a:rPr lang="fr-FR" dirty="0"/>
              <a:t>et enfin nous précisons la méthodologie</a:t>
            </a:r>
            <a:r>
              <a:rPr lang="fr-FR" baseline="0" dirty="0"/>
              <a:t> de travail adopté.</a:t>
            </a:r>
            <a:endParaRPr lang="fr-FR" dirty="0"/>
          </a:p>
          <a:p>
            <a:endParaRPr lang="fr-TN" dirty="0"/>
          </a:p>
        </p:txBody>
      </p:sp>
      <p:sp>
        <p:nvSpPr>
          <p:cNvPr id="4" name="Espace réservé du numéro de diapositive 3"/>
          <p:cNvSpPr>
            <a:spLocks noGrp="1"/>
          </p:cNvSpPr>
          <p:nvPr>
            <p:ph type="sldNum" sz="quarter" idx="5"/>
          </p:nvPr>
        </p:nvSpPr>
        <p:spPr/>
        <p:txBody>
          <a:bodyPr/>
          <a:lstStyle/>
          <a:p>
            <a:fld id="{6DCFADE2-7EEA-406F-96C4-C74FA806F857}" type="slidenum">
              <a:rPr lang="fr-TN" smtClean="0"/>
              <a:t>6</a:t>
            </a:fld>
            <a:endParaRPr lang="fr-TN"/>
          </a:p>
        </p:txBody>
      </p:sp>
    </p:spTree>
    <p:extLst>
      <p:ext uri="{BB962C8B-B14F-4D97-AF65-F5344CB8AC3E}">
        <p14:creationId xmlns:p14="http://schemas.microsoft.com/office/powerpoint/2010/main" val="3798455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Taha : </a:t>
            </a:r>
            <a:r>
              <a:rPr lang="fr-FR" sz="1200" b="0" i="0" kern="1200" dirty="0">
                <a:solidFill>
                  <a:schemeClr val="tx1"/>
                </a:solidFill>
                <a:effectLst/>
                <a:latin typeface="+mn-lt"/>
                <a:ea typeface="+mn-ea"/>
                <a:cs typeface="+mn-cs"/>
              </a:rPr>
              <a:t>Conception et mise en place d'un système décisionnel pour gérer finances, capacité et ressources humaines de trois cliniques de </a:t>
            </a:r>
            <a:r>
              <a:rPr lang="fr-FR" sz="1200" b="0" i="0" kern="1200" dirty="0" err="1">
                <a:solidFill>
                  <a:schemeClr val="tx1"/>
                </a:solidFill>
                <a:effectLst/>
                <a:latin typeface="+mn-lt"/>
                <a:ea typeface="+mn-ea"/>
                <a:cs typeface="+mn-cs"/>
              </a:rPr>
              <a:t>CliniSys</a:t>
            </a:r>
            <a:r>
              <a:rPr lang="fr-FR" sz="1200" b="0" i="0" kern="1200" dirty="0">
                <a:solidFill>
                  <a:schemeClr val="tx1"/>
                </a:solidFill>
                <a:effectLst/>
                <a:latin typeface="+mn-lt"/>
                <a:ea typeface="+mn-ea"/>
                <a:cs typeface="+mn-cs"/>
              </a:rPr>
              <a:t> : entrepôt de données consolidant les données, cube tabulaire pour l'analyse et tableaux de bord dynamiques pour visualiser les résultats obtenus</a:t>
            </a:r>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7</a:t>
            </a:fld>
            <a:endParaRPr lang="fr-FR"/>
          </a:p>
        </p:txBody>
      </p:sp>
    </p:spTree>
    <p:extLst>
      <p:ext uri="{BB962C8B-B14F-4D97-AF65-F5344CB8AC3E}">
        <p14:creationId xmlns:p14="http://schemas.microsoft.com/office/powerpoint/2010/main" val="2433300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Sirine : </a:t>
            </a:r>
          </a:p>
          <a:p>
            <a:r>
              <a:rPr lang="fr-FR" dirty="0"/>
              <a:t>• Simplifier la collecte fastidieuse des données dispersées dans les bases de données des trois cliniques. • Créer une seule source de données stable et centralisée qui regroupe les indicateurs d’analyse</a:t>
            </a:r>
          </a:p>
          <a:p>
            <a:r>
              <a:rPr lang="fr-FR" dirty="0"/>
              <a:t>• Assurer une vision optimale des données grâce : - La suppression des champs superflus provenant des sources de données. - L’exclusion des champs qui ne semblent pas pertinents pour l’analyse. </a:t>
            </a:r>
          </a:p>
          <a:p>
            <a:r>
              <a:rPr lang="fr-FR" dirty="0"/>
              <a:t>• Faciliter l’analyse de données selon différents critères et à travers plusieurs visuels regroupés dans des tableaux de bord interactifs.</a:t>
            </a:r>
            <a:endParaRPr lang="fr-TN"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8</a:t>
            </a:fld>
            <a:endParaRPr lang="fr-FR"/>
          </a:p>
        </p:txBody>
      </p:sp>
    </p:spTree>
    <p:extLst>
      <p:ext uri="{BB962C8B-B14F-4D97-AF65-F5344CB8AC3E}">
        <p14:creationId xmlns:p14="http://schemas.microsoft.com/office/powerpoint/2010/main" val="257306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Sirine : </a:t>
            </a:r>
          </a:p>
          <a:p>
            <a:r>
              <a:rPr lang="fr-FR" dirty="0"/>
              <a:t>Après</a:t>
            </a:r>
            <a:r>
              <a:rPr lang="fr-FR" baseline="0" dirty="0"/>
              <a:t> une étude du système d’information au sein de la société </a:t>
            </a:r>
            <a:r>
              <a:rPr lang="fr-FR" baseline="0" dirty="0" err="1"/>
              <a:t>CliniSys</a:t>
            </a:r>
            <a:r>
              <a:rPr lang="fr-FR" baseline="0" dirty="0"/>
              <a:t>, nous avons identifié principalement quelques problèmes  tel que:</a:t>
            </a:r>
          </a:p>
          <a:p>
            <a:pPr marL="171450" indent="-171450">
              <a:buFontTx/>
              <a:buChar char="-"/>
            </a:pPr>
            <a:r>
              <a:rPr lang="fr-FR" baseline="0" dirty="0"/>
              <a:t>Des Données non intégrés provenant de différentes sources hétérogènes</a:t>
            </a:r>
          </a:p>
          <a:p>
            <a:pPr marL="171450" indent="-171450">
              <a:buFontTx/>
              <a:buChar char="-"/>
            </a:pPr>
            <a:r>
              <a:rPr lang="fr-FR" baseline="0" dirty="0"/>
              <a:t>Des requêtes difficiles à élaborées </a:t>
            </a:r>
          </a:p>
          <a:p>
            <a:pPr marL="171450" indent="-171450">
              <a:buFontTx/>
              <a:buChar char="-"/>
            </a:pPr>
            <a:r>
              <a:rPr lang="fr-FR" baseline="0"/>
              <a:t>Des statistiques non satisfaisables en raison du grand volume de données recherchés ce qui rend l’analyse plus complexe ,</a:t>
            </a:r>
            <a:endParaRPr lang="fr-FR" baseline="0" dirty="0"/>
          </a:p>
        </p:txBody>
      </p:sp>
      <p:sp>
        <p:nvSpPr>
          <p:cNvPr id="4" name="Espace réservé du numéro de diapositive 3"/>
          <p:cNvSpPr>
            <a:spLocks noGrp="1"/>
          </p:cNvSpPr>
          <p:nvPr>
            <p:ph type="sldNum" sz="quarter" idx="5"/>
          </p:nvPr>
        </p:nvSpPr>
        <p:spPr/>
        <p:txBody>
          <a:bodyPr/>
          <a:lstStyle/>
          <a:p>
            <a:fld id="{691EEF86-77A0-4401-B031-3FAF91C639FF}" type="slidenum">
              <a:rPr lang="fr-FR" smtClean="0"/>
              <a:t>9</a:t>
            </a:fld>
            <a:endParaRPr lang="fr-FR"/>
          </a:p>
        </p:txBody>
      </p:sp>
    </p:spTree>
    <p:extLst>
      <p:ext uri="{BB962C8B-B14F-4D97-AF65-F5344CB8AC3E}">
        <p14:creationId xmlns:p14="http://schemas.microsoft.com/office/powerpoint/2010/main" val="61174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6D8ED3-BBE1-4729-9173-532B09DB4B4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TN"/>
          </a:p>
        </p:txBody>
      </p:sp>
      <p:sp>
        <p:nvSpPr>
          <p:cNvPr id="3" name="Sous-titre 2">
            <a:extLst>
              <a:ext uri="{FF2B5EF4-FFF2-40B4-BE49-F238E27FC236}">
                <a16:creationId xmlns:a16="http://schemas.microsoft.com/office/drawing/2014/main" id="{A729B325-F29F-4617-B4C1-31609D5804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TN"/>
          </a:p>
        </p:txBody>
      </p:sp>
      <p:sp>
        <p:nvSpPr>
          <p:cNvPr id="4" name="Espace réservé de la date 3">
            <a:extLst>
              <a:ext uri="{FF2B5EF4-FFF2-40B4-BE49-F238E27FC236}">
                <a16:creationId xmlns:a16="http://schemas.microsoft.com/office/drawing/2014/main" id="{852F0D50-9840-441E-9380-080BB0E2C1B2}"/>
              </a:ext>
            </a:extLst>
          </p:cNvPr>
          <p:cNvSpPr>
            <a:spLocks noGrp="1"/>
          </p:cNvSpPr>
          <p:nvPr>
            <p:ph type="dt" sz="half" idx="10"/>
          </p:nvPr>
        </p:nvSpPr>
        <p:spPr/>
        <p:txBody>
          <a:bodyPr/>
          <a:lstStyle/>
          <a:p>
            <a:fld id="{40EF2AB2-30B3-4A2E-97FC-8C8B123C0F31}" type="datetimeFigureOut">
              <a:rPr lang="fr-TN" smtClean="0"/>
              <a:t>11/10/2023</a:t>
            </a:fld>
            <a:endParaRPr lang="fr-TN"/>
          </a:p>
        </p:txBody>
      </p:sp>
      <p:sp>
        <p:nvSpPr>
          <p:cNvPr id="5" name="Espace réservé du pied de page 4">
            <a:extLst>
              <a:ext uri="{FF2B5EF4-FFF2-40B4-BE49-F238E27FC236}">
                <a16:creationId xmlns:a16="http://schemas.microsoft.com/office/drawing/2014/main" id="{8CA15C66-04DC-4718-9E48-EDEAADD48BEE}"/>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F01B0FFD-105D-4B8A-85B9-F953C595BC06}"/>
              </a:ext>
            </a:extLst>
          </p:cNvPr>
          <p:cNvSpPr>
            <a:spLocks noGrp="1"/>
          </p:cNvSpPr>
          <p:nvPr>
            <p:ph type="sldNum" sz="quarter" idx="12"/>
          </p:nvPr>
        </p:nvSpPr>
        <p:spPr/>
        <p:txBody>
          <a:bodyPr/>
          <a:lstStyle/>
          <a:p>
            <a:fld id="{A96E0B78-31C9-43FD-953E-FCC1D40EAD04}" type="slidenum">
              <a:rPr lang="fr-TN" smtClean="0"/>
              <a:t>‹N°›</a:t>
            </a:fld>
            <a:endParaRPr lang="fr-TN"/>
          </a:p>
        </p:txBody>
      </p:sp>
    </p:spTree>
    <p:extLst>
      <p:ext uri="{BB962C8B-B14F-4D97-AF65-F5344CB8AC3E}">
        <p14:creationId xmlns:p14="http://schemas.microsoft.com/office/powerpoint/2010/main" val="1574965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5441EF-99C4-488F-8205-7F838BC3AC02}"/>
              </a:ext>
            </a:extLst>
          </p:cNvPr>
          <p:cNvSpPr>
            <a:spLocks noGrp="1"/>
          </p:cNvSpPr>
          <p:nvPr>
            <p:ph type="title"/>
          </p:nvPr>
        </p:nvSpPr>
        <p:spPr/>
        <p:txBody>
          <a:bodyPr/>
          <a:lstStyle/>
          <a:p>
            <a:r>
              <a:rPr lang="fr-FR"/>
              <a:t>Modifiez le style du titre</a:t>
            </a:r>
            <a:endParaRPr lang="fr-TN"/>
          </a:p>
        </p:txBody>
      </p:sp>
      <p:sp>
        <p:nvSpPr>
          <p:cNvPr id="3" name="Espace réservé du texte vertical 2">
            <a:extLst>
              <a:ext uri="{FF2B5EF4-FFF2-40B4-BE49-F238E27FC236}">
                <a16:creationId xmlns:a16="http://schemas.microsoft.com/office/drawing/2014/main" id="{F991A6F8-D25D-48EB-8EC5-75AB0670DE9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7E79436A-0BC9-4D69-B0BF-58D51EE5E08F}"/>
              </a:ext>
            </a:extLst>
          </p:cNvPr>
          <p:cNvSpPr>
            <a:spLocks noGrp="1"/>
          </p:cNvSpPr>
          <p:nvPr>
            <p:ph type="dt" sz="half" idx="10"/>
          </p:nvPr>
        </p:nvSpPr>
        <p:spPr/>
        <p:txBody>
          <a:bodyPr/>
          <a:lstStyle/>
          <a:p>
            <a:fld id="{40EF2AB2-30B3-4A2E-97FC-8C8B123C0F31}" type="datetimeFigureOut">
              <a:rPr lang="fr-TN" smtClean="0"/>
              <a:t>11/10/2023</a:t>
            </a:fld>
            <a:endParaRPr lang="fr-TN"/>
          </a:p>
        </p:txBody>
      </p:sp>
      <p:sp>
        <p:nvSpPr>
          <p:cNvPr id="5" name="Espace réservé du pied de page 4">
            <a:extLst>
              <a:ext uri="{FF2B5EF4-FFF2-40B4-BE49-F238E27FC236}">
                <a16:creationId xmlns:a16="http://schemas.microsoft.com/office/drawing/2014/main" id="{A79A83F4-C1EC-4A0E-89B0-AE71B0206174}"/>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FE4AA8A6-33BE-4262-BF48-50258E7927C5}"/>
              </a:ext>
            </a:extLst>
          </p:cNvPr>
          <p:cNvSpPr>
            <a:spLocks noGrp="1"/>
          </p:cNvSpPr>
          <p:nvPr>
            <p:ph type="sldNum" sz="quarter" idx="12"/>
          </p:nvPr>
        </p:nvSpPr>
        <p:spPr/>
        <p:txBody>
          <a:bodyPr/>
          <a:lstStyle/>
          <a:p>
            <a:fld id="{A96E0B78-31C9-43FD-953E-FCC1D40EAD04}" type="slidenum">
              <a:rPr lang="fr-TN" smtClean="0"/>
              <a:t>‹N°›</a:t>
            </a:fld>
            <a:endParaRPr lang="fr-TN"/>
          </a:p>
        </p:txBody>
      </p:sp>
    </p:spTree>
    <p:extLst>
      <p:ext uri="{BB962C8B-B14F-4D97-AF65-F5344CB8AC3E}">
        <p14:creationId xmlns:p14="http://schemas.microsoft.com/office/powerpoint/2010/main" val="402820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5B310CE-A579-4518-97BD-234631582727}"/>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TN"/>
          </a:p>
        </p:txBody>
      </p:sp>
      <p:sp>
        <p:nvSpPr>
          <p:cNvPr id="3" name="Espace réservé du texte vertical 2">
            <a:extLst>
              <a:ext uri="{FF2B5EF4-FFF2-40B4-BE49-F238E27FC236}">
                <a16:creationId xmlns:a16="http://schemas.microsoft.com/office/drawing/2014/main" id="{A0D72664-BEC8-4492-A373-3E35EF2F9FA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39CADBB7-1F5F-4211-B673-DD9A68392E04}"/>
              </a:ext>
            </a:extLst>
          </p:cNvPr>
          <p:cNvSpPr>
            <a:spLocks noGrp="1"/>
          </p:cNvSpPr>
          <p:nvPr>
            <p:ph type="dt" sz="half" idx="10"/>
          </p:nvPr>
        </p:nvSpPr>
        <p:spPr/>
        <p:txBody>
          <a:bodyPr/>
          <a:lstStyle/>
          <a:p>
            <a:fld id="{40EF2AB2-30B3-4A2E-97FC-8C8B123C0F31}" type="datetimeFigureOut">
              <a:rPr lang="fr-TN" smtClean="0"/>
              <a:t>11/10/2023</a:t>
            </a:fld>
            <a:endParaRPr lang="fr-TN"/>
          </a:p>
        </p:txBody>
      </p:sp>
      <p:sp>
        <p:nvSpPr>
          <p:cNvPr id="5" name="Espace réservé du pied de page 4">
            <a:extLst>
              <a:ext uri="{FF2B5EF4-FFF2-40B4-BE49-F238E27FC236}">
                <a16:creationId xmlns:a16="http://schemas.microsoft.com/office/drawing/2014/main" id="{927D218B-E810-435A-ADA9-3D85EFEE4511}"/>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364A0795-BE9F-4441-8020-269D9A44E2A4}"/>
              </a:ext>
            </a:extLst>
          </p:cNvPr>
          <p:cNvSpPr>
            <a:spLocks noGrp="1"/>
          </p:cNvSpPr>
          <p:nvPr>
            <p:ph type="sldNum" sz="quarter" idx="12"/>
          </p:nvPr>
        </p:nvSpPr>
        <p:spPr/>
        <p:txBody>
          <a:bodyPr/>
          <a:lstStyle/>
          <a:p>
            <a:fld id="{A96E0B78-31C9-43FD-953E-FCC1D40EAD04}" type="slidenum">
              <a:rPr lang="fr-TN" smtClean="0"/>
              <a:t>‹N°›</a:t>
            </a:fld>
            <a:endParaRPr lang="fr-TN"/>
          </a:p>
        </p:txBody>
      </p:sp>
    </p:spTree>
    <p:extLst>
      <p:ext uri="{BB962C8B-B14F-4D97-AF65-F5344CB8AC3E}">
        <p14:creationId xmlns:p14="http://schemas.microsoft.com/office/powerpoint/2010/main" val="2140850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 name="TextBox 3"/>
          <p:cNvSpPr txBox="1"/>
          <p:nvPr userDrawn="1"/>
        </p:nvSpPr>
        <p:spPr>
          <a:xfrm>
            <a:off x="11058096" y="6364974"/>
            <a:ext cx="671264" cy="332399"/>
          </a:xfrm>
          <a:prstGeom prst="rect">
            <a:avLst/>
          </a:prstGeom>
          <a:noFill/>
        </p:spPr>
        <p:txBody>
          <a:bodyPr wrap="square" lIns="91440" tIns="45720" rIns="91440" bIns="45720" rtlCol="0">
            <a:spAutoFit/>
          </a:bodyPr>
          <a:lstStyle/>
          <a:p>
            <a:pPr>
              <a:lnSpc>
                <a:spcPct val="130000"/>
              </a:lnSpc>
            </a:pPr>
            <a:fld id="{E6077496-BB22-44CB-A9B4-8344BBB07439}" type="slidenum">
              <a:rPr lang="en-US" sz="1200" smtClean="0">
                <a:solidFill>
                  <a:schemeClr val="tx2">
                    <a:lumMod val="25000"/>
                    <a:lumOff val="75000"/>
                  </a:schemeClr>
                </a:solidFill>
                <a:latin typeface="Poppins Light" panose="00000400000000000000" pitchFamily="50" charset="0"/>
                <a:cs typeface="Poppins Light" panose="00000400000000000000" pitchFamily="50" charset="0"/>
              </a:rPr>
              <a:t>‹N°›</a:t>
            </a:fld>
            <a:endParaRPr lang="en-US" sz="1200">
              <a:solidFill>
                <a:schemeClr val="tx2">
                  <a:lumMod val="25000"/>
                  <a:lumOff val="75000"/>
                </a:schemeClr>
              </a:solidFill>
              <a:latin typeface="Poppins Light" panose="00000400000000000000" pitchFamily="50" charset="0"/>
              <a:cs typeface="Poppins Light" panose="00000400000000000000" pitchFamily="50" charset="0"/>
            </a:endParaRPr>
          </a:p>
        </p:txBody>
      </p:sp>
      <p:sp>
        <p:nvSpPr>
          <p:cNvPr id="6" name="TextBox 5"/>
          <p:cNvSpPr txBox="1"/>
          <p:nvPr userDrawn="1"/>
        </p:nvSpPr>
        <p:spPr>
          <a:xfrm>
            <a:off x="9131727" y="6364974"/>
            <a:ext cx="1870373" cy="313034"/>
          </a:xfrm>
          <a:prstGeom prst="rect">
            <a:avLst/>
          </a:prstGeom>
          <a:noFill/>
        </p:spPr>
        <p:txBody>
          <a:bodyPr wrap="square" lIns="91440" tIns="45720" rIns="91440" bIns="45720" rtlCol="0">
            <a:spAutoFit/>
          </a:bodyPr>
          <a:lstStyle/>
          <a:p>
            <a:pPr algn="r">
              <a:lnSpc>
                <a:spcPct val="130000"/>
              </a:lnSpc>
            </a:pPr>
            <a:r>
              <a:rPr lang="en-US" sz="1200" err="1">
                <a:solidFill>
                  <a:schemeClr val="tx2">
                    <a:lumMod val="25000"/>
                    <a:lumOff val="75000"/>
                  </a:schemeClr>
                </a:solidFill>
                <a:latin typeface="Poppins ExtraBold" panose="00000900000000000000" pitchFamily="50" charset="0"/>
                <a:cs typeface="Poppins ExtraBold" panose="00000900000000000000" pitchFamily="50" charset="0"/>
              </a:rPr>
              <a:t>Slidevista</a:t>
            </a:r>
            <a:r>
              <a:rPr lang="en-US" sz="1200">
                <a:solidFill>
                  <a:schemeClr val="tx2">
                    <a:lumMod val="25000"/>
                    <a:lumOff val="75000"/>
                  </a:schemeClr>
                </a:solidFill>
                <a:latin typeface="Poppins ExtraBold" panose="00000900000000000000" pitchFamily="50" charset="0"/>
                <a:cs typeface="Poppins ExtraBold" panose="00000900000000000000" pitchFamily="50" charset="0"/>
              </a:rPr>
              <a:t> </a:t>
            </a:r>
            <a:r>
              <a:rPr lang="en-US" sz="1200">
                <a:solidFill>
                  <a:schemeClr val="tx2">
                    <a:lumMod val="25000"/>
                    <a:lumOff val="75000"/>
                  </a:schemeClr>
                </a:solidFill>
                <a:latin typeface="Poppins Light" panose="00000400000000000000" pitchFamily="50" charset="0"/>
                <a:cs typeface="Poppins Light" panose="00000400000000000000" pitchFamily="50" charset="0"/>
              </a:rPr>
              <a:t>Design</a:t>
            </a:r>
          </a:p>
        </p:txBody>
      </p:sp>
      <p:sp>
        <p:nvSpPr>
          <p:cNvPr id="8" name="Picture Placeholder 7"/>
          <p:cNvSpPr>
            <a:spLocks noGrp="1"/>
          </p:cNvSpPr>
          <p:nvPr>
            <p:ph type="pic" sz="quarter" idx="11"/>
          </p:nvPr>
        </p:nvSpPr>
        <p:spPr>
          <a:xfrm>
            <a:off x="6110961" y="-1121279"/>
            <a:ext cx="7562037" cy="9145294"/>
          </a:xfrm>
          <a:custGeom>
            <a:avLst/>
            <a:gdLst>
              <a:gd name="connsiteX0" fmla="*/ 4358421 w 7562037"/>
              <a:gd name="connsiteY0" fmla="*/ 3835707 h 9145294"/>
              <a:gd name="connsiteX1" fmla="*/ 4555561 w 7562037"/>
              <a:gd name="connsiteY1" fmla="*/ 3916877 h 9145294"/>
              <a:gd name="connsiteX2" fmla="*/ 6938572 w 7562037"/>
              <a:gd name="connsiteY2" fmla="*/ 6293529 h 9145294"/>
              <a:gd name="connsiteX3" fmla="*/ 6938572 w 7562037"/>
              <a:gd name="connsiteY3" fmla="*/ 6687473 h 9145294"/>
              <a:gd name="connsiteX4" fmla="*/ 4555561 w 7562037"/>
              <a:gd name="connsiteY4" fmla="*/ 9064125 h 9145294"/>
              <a:gd name="connsiteX5" fmla="*/ 4161281 w 7562037"/>
              <a:gd name="connsiteY5" fmla="*/ 9064125 h 9145294"/>
              <a:gd name="connsiteX6" fmla="*/ 1778271 w 7562037"/>
              <a:gd name="connsiteY6" fmla="*/ 6687473 h 9145294"/>
              <a:gd name="connsiteX7" fmla="*/ 1778271 w 7562037"/>
              <a:gd name="connsiteY7" fmla="*/ 6293529 h 9145294"/>
              <a:gd name="connsiteX8" fmla="*/ 4161281 w 7562037"/>
              <a:gd name="connsiteY8" fmla="*/ 3916877 h 9145294"/>
              <a:gd name="connsiteX9" fmla="*/ 4358421 w 7562037"/>
              <a:gd name="connsiteY9" fmla="*/ 3835707 h 9145294"/>
              <a:gd name="connsiteX10" fmla="*/ 1479394 w 7562037"/>
              <a:gd name="connsiteY10" fmla="*/ 3320989 h 9145294"/>
              <a:gd name="connsiteX11" fmla="*/ 1592125 w 7562037"/>
              <a:gd name="connsiteY11" fmla="*/ 3365854 h 9145294"/>
              <a:gd name="connsiteX12" fmla="*/ 2917116 w 7562037"/>
              <a:gd name="connsiteY12" fmla="*/ 4690421 h 9145294"/>
              <a:gd name="connsiteX13" fmla="*/ 2917116 w 7562037"/>
              <a:gd name="connsiteY13" fmla="*/ 4908334 h 9145294"/>
              <a:gd name="connsiteX14" fmla="*/ 1592125 w 7562037"/>
              <a:gd name="connsiteY14" fmla="*/ 6232902 h 9145294"/>
              <a:gd name="connsiteX15" fmla="*/ 1369869 w 7562037"/>
              <a:gd name="connsiteY15" fmla="*/ 6232902 h 9145294"/>
              <a:gd name="connsiteX16" fmla="*/ 44878 w 7562037"/>
              <a:gd name="connsiteY16" fmla="*/ 4908334 h 9145294"/>
              <a:gd name="connsiteX17" fmla="*/ 44878 w 7562037"/>
              <a:gd name="connsiteY17" fmla="*/ 4690421 h 9145294"/>
              <a:gd name="connsiteX18" fmla="*/ 1369869 w 7562037"/>
              <a:gd name="connsiteY18" fmla="*/ 3365854 h 9145294"/>
              <a:gd name="connsiteX19" fmla="*/ 1479394 w 7562037"/>
              <a:gd name="connsiteY19" fmla="*/ 3320989 h 9145294"/>
              <a:gd name="connsiteX20" fmla="*/ 6079437 w 7562037"/>
              <a:gd name="connsiteY20" fmla="*/ 2134884 h 9145294"/>
              <a:gd name="connsiteX21" fmla="*/ 6192168 w 7562037"/>
              <a:gd name="connsiteY21" fmla="*/ 2179748 h 9145294"/>
              <a:gd name="connsiteX22" fmla="*/ 7517159 w 7562037"/>
              <a:gd name="connsiteY22" fmla="*/ 3504316 h 9145294"/>
              <a:gd name="connsiteX23" fmla="*/ 7517159 w 7562037"/>
              <a:gd name="connsiteY23" fmla="*/ 3722229 h 9145294"/>
              <a:gd name="connsiteX24" fmla="*/ 7443354 w 7562037"/>
              <a:gd name="connsiteY24" fmla="*/ 3796011 h 9145294"/>
              <a:gd name="connsiteX25" fmla="*/ 7443354 w 7562037"/>
              <a:gd name="connsiteY25" fmla="*/ 3796012 h 9145294"/>
              <a:gd name="connsiteX26" fmla="*/ 6192168 w 7562037"/>
              <a:gd name="connsiteY26" fmla="*/ 5046798 h 9145294"/>
              <a:gd name="connsiteX27" fmla="*/ 5969912 w 7562037"/>
              <a:gd name="connsiteY27" fmla="*/ 5046798 h 9145294"/>
              <a:gd name="connsiteX28" fmla="*/ 4644921 w 7562037"/>
              <a:gd name="connsiteY28" fmla="*/ 3722230 h 9145294"/>
              <a:gd name="connsiteX29" fmla="*/ 4600043 w 7562037"/>
              <a:gd name="connsiteY29" fmla="*/ 3613275 h 9145294"/>
              <a:gd name="connsiteX30" fmla="*/ 4600043 w 7562037"/>
              <a:gd name="connsiteY30" fmla="*/ 3613274 h 9145294"/>
              <a:gd name="connsiteX31" fmla="*/ 4600043 w 7562037"/>
              <a:gd name="connsiteY31" fmla="*/ 3613273 h 9145294"/>
              <a:gd name="connsiteX32" fmla="*/ 4644921 w 7562037"/>
              <a:gd name="connsiteY32" fmla="*/ 3504316 h 9145294"/>
              <a:gd name="connsiteX33" fmla="*/ 5969912 w 7562037"/>
              <a:gd name="connsiteY33" fmla="*/ 2179748 h 9145294"/>
              <a:gd name="connsiteX34" fmla="*/ 6079437 w 7562037"/>
              <a:gd name="connsiteY34" fmla="*/ 2134884 h 9145294"/>
              <a:gd name="connsiteX35" fmla="*/ 3136063 w 7562037"/>
              <a:gd name="connsiteY35" fmla="*/ 1657335 h 9145294"/>
              <a:gd name="connsiteX36" fmla="*/ 3248794 w 7562037"/>
              <a:gd name="connsiteY36" fmla="*/ 1702199 h 9145294"/>
              <a:gd name="connsiteX37" fmla="*/ 4573785 w 7562037"/>
              <a:gd name="connsiteY37" fmla="*/ 3026767 h 9145294"/>
              <a:gd name="connsiteX38" fmla="*/ 4573785 w 7562037"/>
              <a:gd name="connsiteY38" fmla="*/ 3244680 h 9145294"/>
              <a:gd name="connsiteX39" fmla="*/ 3248794 w 7562037"/>
              <a:gd name="connsiteY39" fmla="*/ 4569248 h 9145294"/>
              <a:gd name="connsiteX40" fmla="*/ 3026538 w 7562037"/>
              <a:gd name="connsiteY40" fmla="*/ 4569248 h 9145294"/>
              <a:gd name="connsiteX41" fmla="*/ 1701547 w 7562037"/>
              <a:gd name="connsiteY41" fmla="*/ 3244680 h 9145294"/>
              <a:gd name="connsiteX42" fmla="*/ 1701547 w 7562037"/>
              <a:gd name="connsiteY42" fmla="*/ 3026767 h 9145294"/>
              <a:gd name="connsiteX43" fmla="*/ 3026538 w 7562037"/>
              <a:gd name="connsiteY43" fmla="*/ 1702199 h 9145294"/>
              <a:gd name="connsiteX44" fmla="*/ 3136063 w 7562037"/>
              <a:gd name="connsiteY44" fmla="*/ 1657335 h 9145294"/>
              <a:gd name="connsiteX45" fmla="*/ 4836502 w 7562037"/>
              <a:gd name="connsiteY45" fmla="*/ 0 h 9145294"/>
              <a:gd name="connsiteX46" fmla="*/ 4949233 w 7562037"/>
              <a:gd name="connsiteY46" fmla="*/ 44864 h 9145294"/>
              <a:gd name="connsiteX47" fmla="*/ 5836873 w 7562037"/>
              <a:gd name="connsiteY47" fmla="*/ 932221 h 9145294"/>
              <a:gd name="connsiteX48" fmla="*/ 6008035 w 7562037"/>
              <a:gd name="connsiteY48" fmla="*/ 1103328 h 9145294"/>
              <a:gd name="connsiteX49" fmla="*/ 6008786 w 7562037"/>
              <a:gd name="connsiteY49" fmla="*/ 1103328 h 9145294"/>
              <a:gd name="connsiteX50" fmla="*/ 6039196 w 7562037"/>
              <a:gd name="connsiteY50" fmla="*/ 1133729 h 9145294"/>
              <a:gd name="connsiteX51" fmla="*/ 6272428 w 7562037"/>
              <a:gd name="connsiteY51" fmla="*/ 1366886 h 9145294"/>
              <a:gd name="connsiteX52" fmla="*/ 6273894 w 7562037"/>
              <a:gd name="connsiteY52" fmla="*/ 1369103 h 9145294"/>
              <a:gd name="connsiteX53" fmla="*/ 6274224 w 7562037"/>
              <a:gd name="connsiteY53" fmla="*/ 1369432 h 9145294"/>
              <a:gd name="connsiteX54" fmla="*/ 6274224 w 7562037"/>
              <a:gd name="connsiteY54" fmla="*/ 1587345 h 9145294"/>
              <a:gd name="connsiteX55" fmla="*/ 4949233 w 7562037"/>
              <a:gd name="connsiteY55" fmla="*/ 2911913 h 9145294"/>
              <a:gd name="connsiteX56" fmla="*/ 4726977 w 7562037"/>
              <a:gd name="connsiteY56" fmla="*/ 2911913 h 9145294"/>
              <a:gd name="connsiteX57" fmla="*/ 3401986 w 7562037"/>
              <a:gd name="connsiteY57" fmla="*/ 1587345 h 9145294"/>
              <a:gd name="connsiteX58" fmla="*/ 3400518 w 7562037"/>
              <a:gd name="connsiteY58" fmla="*/ 1585126 h 9145294"/>
              <a:gd name="connsiteX59" fmla="*/ 3400190 w 7562037"/>
              <a:gd name="connsiteY59" fmla="*/ 1584798 h 9145294"/>
              <a:gd name="connsiteX60" fmla="*/ 3400190 w 7562037"/>
              <a:gd name="connsiteY60" fmla="*/ 1366886 h 9145294"/>
              <a:gd name="connsiteX61" fmla="*/ 3636010 w 7562037"/>
              <a:gd name="connsiteY61" fmla="*/ 1131141 h 9145294"/>
              <a:gd name="connsiteX62" fmla="*/ 3663832 w 7562037"/>
              <a:gd name="connsiteY62" fmla="*/ 1103328 h 9145294"/>
              <a:gd name="connsiteX63" fmla="*/ 3668175 w 7562037"/>
              <a:gd name="connsiteY63" fmla="*/ 1103328 h 9145294"/>
              <a:gd name="connsiteX64" fmla="*/ 3725470 w 7562037"/>
              <a:gd name="connsiteY64" fmla="*/ 1046051 h 9145294"/>
              <a:gd name="connsiteX65" fmla="*/ 4726977 w 7562037"/>
              <a:gd name="connsiteY65" fmla="*/ 44864 h 9145294"/>
              <a:gd name="connsiteX66" fmla="*/ 4836502 w 7562037"/>
              <a:gd name="connsiteY66" fmla="*/ 0 h 914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562037" h="9145294">
                <a:moveTo>
                  <a:pt x="4358421" y="3835707"/>
                </a:moveTo>
                <a:cubicBezTo>
                  <a:pt x="4429911" y="3835707"/>
                  <a:pt x="4501401" y="3862763"/>
                  <a:pt x="4555561" y="3916877"/>
                </a:cubicBezTo>
                <a:cubicBezTo>
                  <a:pt x="6938572" y="6293529"/>
                  <a:pt x="6938572" y="6293529"/>
                  <a:pt x="6938572" y="6293529"/>
                </a:cubicBezTo>
                <a:cubicBezTo>
                  <a:pt x="7046890" y="6401755"/>
                  <a:pt x="7046890" y="6574917"/>
                  <a:pt x="6938572" y="6687473"/>
                </a:cubicBezTo>
                <a:lnTo>
                  <a:pt x="4555561" y="9064125"/>
                </a:lnTo>
                <a:cubicBezTo>
                  <a:pt x="4447242" y="9172351"/>
                  <a:pt x="4269600" y="9172351"/>
                  <a:pt x="4161281" y="9064125"/>
                </a:cubicBezTo>
                <a:cubicBezTo>
                  <a:pt x="1778271" y="6687473"/>
                  <a:pt x="1778271" y="6687473"/>
                  <a:pt x="1778271" y="6687473"/>
                </a:cubicBezTo>
                <a:cubicBezTo>
                  <a:pt x="1669952" y="6574917"/>
                  <a:pt x="1669952" y="6401755"/>
                  <a:pt x="1778271" y="6293529"/>
                </a:cubicBezTo>
                <a:cubicBezTo>
                  <a:pt x="4161281" y="3916877"/>
                  <a:pt x="4161281" y="3916877"/>
                  <a:pt x="4161281" y="3916877"/>
                </a:cubicBezTo>
                <a:cubicBezTo>
                  <a:pt x="4215441" y="3862763"/>
                  <a:pt x="4286931" y="3835707"/>
                  <a:pt x="4358421" y="3835707"/>
                </a:cubicBezTo>
                <a:close/>
                <a:moveTo>
                  <a:pt x="1479394" y="3320989"/>
                </a:moveTo>
                <a:cubicBezTo>
                  <a:pt x="1519464" y="3320989"/>
                  <a:pt x="1560069" y="3335944"/>
                  <a:pt x="1592125" y="3365854"/>
                </a:cubicBezTo>
                <a:cubicBezTo>
                  <a:pt x="1592125" y="3365854"/>
                  <a:pt x="1592125" y="3365854"/>
                  <a:pt x="2917116" y="4690421"/>
                </a:cubicBezTo>
                <a:cubicBezTo>
                  <a:pt x="2976954" y="4750240"/>
                  <a:pt x="2976954" y="4848515"/>
                  <a:pt x="2917116" y="4908334"/>
                </a:cubicBezTo>
                <a:lnTo>
                  <a:pt x="1592125" y="6232902"/>
                </a:lnTo>
                <a:cubicBezTo>
                  <a:pt x="1528013" y="6292721"/>
                  <a:pt x="1429707" y="6292721"/>
                  <a:pt x="1369869" y="6232902"/>
                </a:cubicBezTo>
                <a:cubicBezTo>
                  <a:pt x="1369869" y="6232902"/>
                  <a:pt x="1369869" y="6232902"/>
                  <a:pt x="44878" y="4908334"/>
                </a:cubicBezTo>
                <a:cubicBezTo>
                  <a:pt x="-14959" y="4848515"/>
                  <a:pt x="-14959" y="4750240"/>
                  <a:pt x="44878" y="4690421"/>
                </a:cubicBezTo>
                <a:cubicBezTo>
                  <a:pt x="44878" y="4690421"/>
                  <a:pt x="44878" y="4690421"/>
                  <a:pt x="1369869" y="3365854"/>
                </a:cubicBezTo>
                <a:cubicBezTo>
                  <a:pt x="1399788" y="3335944"/>
                  <a:pt x="1439324" y="3320989"/>
                  <a:pt x="1479394" y="3320989"/>
                </a:cubicBezTo>
                <a:close/>
                <a:moveTo>
                  <a:pt x="6079437" y="2134884"/>
                </a:moveTo>
                <a:cubicBezTo>
                  <a:pt x="6119507" y="2134884"/>
                  <a:pt x="6160112" y="2149839"/>
                  <a:pt x="6192168" y="2179748"/>
                </a:cubicBezTo>
                <a:cubicBezTo>
                  <a:pt x="6192168" y="2179748"/>
                  <a:pt x="6192168" y="2179748"/>
                  <a:pt x="7517159" y="3504316"/>
                </a:cubicBezTo>
                <a:cubicBezTo>
                  <a:pt x="7576997" y="3564135"/>
                  <a:pt x="7576997" y="3662410"/>
                  <a:pt x="7517159" y="3722229"/>
                </a:cubicBezTo>
                <a:lnTo>
                  <a:pt x="7443354" y="3796011"/>
                </a:lnTo>
                <a:lnTo>
                  <a:pt x="7443354" y="3796012"/>
                </a:lnTo>
                <a:lnTo>
                  <a:pt x="6192168" y="5046798"/>
                </a:lnTo>
                <a:cubicBezTo>
                  <a:pt x="6128056" y="5106617"/>
                  <a:pt x="6029750" y="5106617"/>
                  <a:pt x="5969912" y="5046798"/>
                </a:cubicBezTo>
                <a:cubicBezTo>
                  <a:pt x="5969912" y="5046798"/>
                  <a:pt x="5969912" y="5046798"/>
                  <a:pt x="4644921" y="3722230"/>
                </a:cubicBezTo>
                <a:cubicBezTo>
                  <a:pt x="4615002" y="3692321"/>
                  <a:pt x="4600043" y="3652798"/>
                  <a:pt x="4600043" y="3613275"/>
                </a:cubicBezTo>
                <a:lnTo>
                  <a:pt x="4600043" y="3613274"/>
                </a:lnTo>
                <a:lnTo>
                  <a:pt x="4600043" y="3613273"/>
                </a:lnTo>
                <a:cubicBezTo>
                  <a:pt x="4600043" y="3573749"/>
                  <a:pt x="4615002" y="3534226"/>
                  <a:pt x="4644921" y="3504316"/>
                </a:cubicBezTo>
                <a:cubicBezTo>
                  <a:pt x="4644921" y="3504316"/>
                  <a:pt x="4644921" y="3504316"/>
                  <a:pt x="5969912" y="2179748"/>
                </a:cubicBezTo>
                <a:cubicBezTo>
                  <a:pt x="5999831" y="2149839"/>
                  <a:pt x="6039367" y="2134884"/>
                  <a:pt x="6079437" y="2134884"/>
                </a:cubicBezTo>
                <a:close/>
                <a:moveTo>
                  <a:pt x="3136063" y="1657335"/>
                </a:moveTo>
                <a:cubicBezTo>
                  <a:pt x="3176134" y="1657335"/>
                  <a:pt x="3216738" y="1672290"/>
                  <a:pt x="3248794" y="1702199"/>
                </a:cubicBezTo>
                <a:cubicBezTo>
                  <a:pt x="3248794" y="1702199"/>
                  <a:pt x="3248794" y="1702199"/>
                  <a:pt x="4573785" y="3026767"/>
                </a:cubicBezTo>
                <a:cubicBezTo>
                  <a:pt x="4633623" y="3086587"/>
                  <a:pt x="4633623" y="3184861"/>
                  <a:pt x="4573785" y="3244680"/>
                </a:cubicBezTo>
                <a:lnTo>
                  <a:pt x="3248794" y="4569248"/>
                </a:lnTo>
                <a:cubicBezTo>
                  <a:pt x="3184682" y="4629067"/>
                  <a:pt x="3086376" y="4629067"/>
                  <a:pt x="3026538" y="4569248"/>
                </a:cubicBezTo>
                <a:cubicBezTo>
                  <a:pt x="3026538" y="4569248"/>
                  <a:pt x="3026538" y="4569248"/>
                  <a:pt x="1701547" y="3244680"/>
                </a:cubicBezTo>
                <a:cubicBezTo>
                  <a:pt x="1641709" y="3184861"/>
                  <a:pt x="1641709" y="3086587"/>
                  <a:pt x="1701547" y="3026767"/>
                </a:cubicBezTo>
                <a:cubicBezTo>
                  <a:pt x="1701547" y="3026767"/>
                  <a:pt x="1701547" y="3026767"/>
                  <a:pt x="3026538" y="1702199"/>
                </a:cubicBezTo>
                <a:cubicBezTo>
                  <a:pt x="3056457" y="1672290"/>
                  <a:pt x="3095993" y="1657335"/>
                  <a:pt x="3136063" y="1657335"/>
                </a:cubicBezTo>
                <a:close/>
                <a:moveTo>
                  <a:pt x="4836502" y="0"/>
                </a:moveTo>
                <a:cubicBezTo>
                  <a:pt x="4876572" y="0"/>
                  <a:pt x="4917177" y="14955"/>
                  <a:pt x="4949233" y="44864"/>
                </a:cubicBezTo>
                <a:cubicBezTo>
                  <a:pt x="4949233" y="44864"/>
                  <a:pt x="4949233" y="44864"/>
                  <a:pt x="5836873" y="932221"/>
                </a:cubicBezTo>
                <a:lnTo>
                  <a:pt x="6008035" y="1103328"/>
                </a:lnTo>
                <a:lnTo>
                  <a:pt x="6008786" y="1103328"/>
                </a:lnTo>
                <a:lnTo>
                  <a:pt x="6039196" y="1133729"/>
                </a:lnTo>
                <a:cubicBezTo>
                  <a:pt x="6111980" y="1206489"/>
                  <a:pt x="6189616" y="1284101"/>
                  <a:pt x="6272428" y="1366886"/>
                </a:cubicBezTo>
                <a:lnTo>
                  <a:pt x="6273894" y="1369103"/>
                </a:lnTo>
                <a:lnTo>
                  <a:pt x="6274224" y="1369432"/>
                </a:lnTo>
                <a:cubicBezTo>
                  <a:pt x="6334062" y="1429251"/>
                  <a:pt x="6334062" y="1527526"/>
                  <a:pt x="6274224" y="1587345"/>
                </a:cubicBezTo>
                <a:lnTo>
                  <a:pt x="4949233" y="2911913"/>
                </a:lnTo>
                <a:cubicBezTo>
                  <a:pt x="4885121" y="2971732"/>
                  <a:pt x="4786815" y="2971732"/>
                  <a:pt x="4726977" y="2911913"/>
                </a:cubicBezTo>
                <a:cubicBezTo>
                  <a:pt x="4726977" y="2911913"/>
                  <a:pt x="4726977" y="2911913"/>
                  <a:pt x="3401986" y="1587345"/>
                </a:cubicBezTo>
                <a:lnTo>
                  <a:pt x="3400518" y="1585126"/>
                </a:lnTo>
                <a:lnTo>
                  <a:pt x="3400190" y="1584798"/>
                </a:lnTo>
                <a:cubicBezTo>
                  <a:pt x="3340352" y="1524979"/>
                  <a:pt x="3340352" y="1426705"/>
                  <a:pt x="3400190" y="1366886"/>
                </a:cubicBezTo>
                <a:cubicBezTo>
                  <a:pt x="3400190" y="1366886"/>
                  <a:pt x="3400190" y="1366886"/>
                  <a:pt x="3636010" y="1131141"/>
                </a:cubicBezTo>
                <a:lnTo>
                  <a:pt x="3663832" y="1103328"/>
                </a:lnTo>
                <a:lnTo>
                  <a:pt x="3668175" y="1103328"/>
                </a:lnTo>
                <a:lnTo>
                  <a:pt x="3725470" y="1046051"/>
                </a:lnTo>
                <a:cubicBezTo>
                  <a:pt x="3919561" y="852023"/>
                  <a:pt x="4230105" y="541577"/>
                  <a:pt x="4726977" y="44864"/>
                </a:cubicBezTo>
                <a:cubicBezTo>
                  <a:pt x="4756896" y="14955"/>
                  <a:pt x="4796432" y="0"/>
                  <a:pt x="4836502" y="0"/>
                </a:cubicBezTo>
                <a:close/>
              </a:path>
            </a:pathLst>
          </a:custGeom>
          <a:solidFill>
            <a:schemeClr val="bg1">
              <a:lumMod val="85000"/>
            </a:schemeClr>
          </a:solidFill>
        </p:spPr>
        <p:txBody>
          <a:bodyPr wrap="square">
            <a:noAutofit/>
          </a:bodyPr>
          <a:lstStyle>
            <a:lvl1pPr>
              <a:defRPr sz="1600">
                <a:solidFill>
                  <a:schemeClr val="bg1"/>
                </a:solidFill>
              </a:defRPr>
            </a:lvl1pPr>
          </a:lstStyle>
          <a:p>
            <a:endParaRPr lang="en-US" dirty="0"/>
          </a:p>
        </p:txBody>
      </p:sp>
    </p:spTree>
    <p:extLst>
      <p:ext uri="{BB962C8B-B14F-4D97-AF65-F5344CB8AC3E}">
        <p14:creationId xmlns:p14="http://schemas.microsoft.com/office/powerpoint/2010/main" val="1971759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085F-39AA-4BF6-ADC6-DB7E6A8457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8D6840-804A-4EE2-9237-DF3082EB0B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0AC296-AA56-4995-96B1-D96538F66E6A}"/>
              </a:ext>
            </a:extLst>
          </p:cNvPr>
          <p:cNvSpPr>
            <a:spLocks noGrp="1"/>
          </p:cNvSpPr>
          <p:nvPr>
            <p:ph type="dt" sz="half" idx="10"/>
          </p:nvPr>
        </p:nvSpPr>
        <p:spPr/>
        <p:txBody>
          <a:bodyPr/>
          <a:lstStyle/>
          <a:p>
            <a:fld id="{95D19067-563B-4C37-949D-CE8D958DAD35}" type="datetime1">
              <a:rPr lang="en-US" smtClean="0"/>
              <a:t>10/11/2023</a:t>
            </a:fld>
            <a:endParaRPr lang="en-US"/>
          </a:p>
        </p:txBody>
      </p:sp>
      <p:sp>
        <p:nvSpPr>
          <p:cNvPr id="5" name="Footer Placeholder 4">
            <a:extLst>
              <a:ext uri="{FF2B5EF4-FFF2-40B4-BE49-F238E27FC236}">
                <a16:creationId xmlns:a16="http://schemas.microsoft.com/office/drawing/2014/main" id="{6EEC3924-1C30-4845-9069-2D2F65775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FC659-45A1-4C7E-B589-BAD2480A51C8}"/>
              </a:ext>
            </a:extLst>
          </p:cNvPr>
          <p:cNvSpPr>
            <a:spLocks noGrp="1"/>
          </p:cNvSpPr>
          <p:nvPr>
            <p:ph type="sldNum" sz="quarter" idx="12"/>
          </p:nvPr>
        </p:nvSpPr>
        <p:spPr/>
        <p:txBody>
          <a:bodyPr/>
          <a:lstStyle/>
          <a:p>
            <a:fld id="{5E2C3620-4DE2-48EF-AF31-0F5DD9BFD6D6}" type="slidenum">
              <a:rPr lang="en-US" smtClean="0"/>
              <a:t>‹N°›</a:t>
            </a:fld>
            <a:endParaRPr lang="en-US"/>
          </a:p>
        </p:txBody>
      </p:sp>
    </p:spTree>
    <p:extLst>
      <p:ext uri="{BB962C8B-B14F-4D97-AF65-F5344CB8AC3E}">
        <p14:creationId xmlns:p14="http://schemas.microsoft.com/office/powerpoint/2010/main" val="1475680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169F-C062-4D8D-9958-1D64499E94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387B74-E2BF-4A3A-8FA7-7C2B278FFC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D4C83-1284-4BB3-B0F1-7527C89661E7}"/>
              </a:ext>
            </a:extLst>
          </p:cNvPr>
          <p:cNvSpPr>
            <a:spLocks noGrp="1"/>
          </p:cNvSpPr>
          <p:nvPr>
            <p:ph type="dt" sz="half" idx="10"/>
          </p:nvPr>
        </p:nvSpPr>
        <p:spPr/>
        <p:txBody>
          <a:bodyPr/>
          <a:lstStyle/>
          <a:p>
            <a:fld id="{AA9DB4D0-D4AB-4067-B083-39F73CBF05E1}" type="datetime1">
              <a:rPr lang="en-US" smtClean="0"/>
              <a:t>10/11/2023</a:t>
            </a:fld>
            <a:endParaRPr lang="en-US"/>
          </a:p>
        </p:txBody>
      </p:sp>
      <p:sp>
        <p:nvSpPr>
          <p:cNvPr id="5" name="Footer Placeholder 4">
            <a:extLst>
              <a:ext uri="{FF2B5EF4-FFF2-40B4-BE49-F238E27FC236}">
                <a16:creationId xmlns:a16="http://schemas.microsoft.com/office/drawing/2014/main" id="{4DAC4C6C-5C03-4C0D-999F-46A8D8FEE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F4CEED-C381-4F77-974B-A24C4CF9B14C}"/>
              </a:ext>
            </a:extLst>
          </p:cNvPr>
          <p:cNvSpPr>
            <a:spLocks noGrp="1"/>
          </p:cNvSpPr>
          <p:nvPr>
            <p:ph type="sldNum" sz="quarter" idx="12"/>
          </p:nvPr>
        </p:nvSpPr>
        <p:spPr/>
        <p:txBody>
          <a:bodyPr/>
          <a:lstStyle/>
          <a:p>
            <a:fld id="{5E2C3620-4DE2-48EF-AF31-0F5DD9BFD6D6}" type="slidenum">
              <a:rPr lang="en-US" smtClean="0"/>
              <a:t>‹N°›</a:t>
            </a:fld>
            <a:endParaRPr lang="en-US"/>
          </a:p>
        </p:txBody>
      </p:sp>
    </p:spTree>
    <p:extLst>
      <p:ext uri="{BB962C8B-B14F-4D97-AF65-F5344CB8AC3E}">
        <p14:creationId xmlns:p14="http://schemas.microsoft.com/office/powerpoint/2010/main" val="2966348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5723-8353-4BF9-B9CB-2D34455A54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E687A1-AD7E-4378-B552-DC83DB2881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0AF83E-646C-443E-9282-7819CF5200C7}"/>
              </a:ext>
            </a:extLst>
          </p:cNvPr>
          <p:cNvSpPr>
            <a:spLocks noGrp="1"/>
          </p:cNvSpPr>
          <p:nvPr>
            <p:ph type="dt" sz="half" idx="10"/>
          </p:nvPr>
        </p:nvSpPr>
        <p:spPr/>
        <p:txBody>
          <a:bodyPr/>
          <a:lstStyle/>
          <a:p>
            <a:fld id="{3DACCCC9-3309-4EC7-A694-5C0480E1F191}" type="datetime1">
              <a:rPr lang="en-US" smtClean="0"/>
              <a:t>10/11/2023</a:t>
            </a:fld>
            <a:endParaRPr lang="en-US"/>
          </a:p>
        </p:txBody>
      </p:sp>
      <p:sp>
        <p:nvSpPr>
          <p:cNvPr id="5" name="Footer Placeholder 4">
            <a:extLst>
              <a:ext uri="{FF2B5EF4-FFF2-40B4-BE49-F238E27FC236}">
                <a16:creationId xmlns:a16="http://schemas.microsoft.com/office/drawing/2014/main" id="{9F1F728B-3948-4C88-AAA0-4F54A3C44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4F194-5328-4DA6-BBA8-8B80D2D55785}"/>
              </a:ext>
            </a:extLst>
          </p:cNvPr>
          <p:cNvSpPr>
            <a:spLocks noGrp="1"/>
          </p:cNvSpPr>
          <p:nvPr>
            <p:ph type="sldNum" sz="quarter" idx="12"/>
          </p:nvPr>
        </p:nvSpPr>
        <p:spPr/>
        <p:txBody>
          <a:bodyPr/>
          <a:lstStyle/>
          <a:p>
            <a:fld id="{5E2C3620-4DE2-48EF-AF31-0F5DD9BFD6D6}" type="slidenum">
              <a:rPr lang="en-US" smtClean="0"/>
              <a:t>‹N°›</a:t>
            </a:fld>
            <a:endParaRPr lang="en-US"/>
          </a:p>
        </p:txBody>
      </p:sp>
    </p:spTree>
    <p:extLst>
      <p:ext uri="{BB962C8B-B14F-4D97-AF65-F5344CB8AC3E}">
        <p14:creationId xmlns:p14="http://schemas.microsoft.com/office/powerpoint/2010/main" val="3711337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DFCAF-C8A8-4867-B332-B1DB7EEA05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172D0-2806-40E1-B714-009535E16C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2C12FF-C408-4261-86B1-E469061B0B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6618A1-9C6F-4CCF-A77B-2713F6712615}"/>
              </a:ext>
            </a:extLst>
          </p:cNvPr>
          <p:cNvSpPr>
            <a:spLocks noGrp="1"/>
          </p:cNvSpPr>
          <p:nvPr>
            <p:ph type="dt" sz="half" idx="10"/>
          </p:nvPr>
        </p:nvSpPr>
        <p:spPr/>
        <p:txBody>
          <a:bodyPr/>
          <a:lstStyle/>
          <a:p>
            <a:fld id="{FFA6219D-FFF2-4268-8DF2-33E88F1C1023}" type="datetime1">
              <a:rPr lang="en-US" smtClean="0"/>
              <a:t>10/11/2023</a:t>
            </a:fld>
            <a:endParaRPr lang="en-US"/>
          </a:p>
        </p:txBody>
      </p:sp>
      <p:sp>
        <p:nvSpPr>
          <p:cNvPr id="6" name="Footer Placeholder 5">
            <a:extLst>
              <a:ext uri="{FF2B5EF4-FFF2-40B4-BE49-F238E27FC236}">
                <a16:creationId xmlns:a16="http://schemas.microsoft.com/office/drawing/2014/main" id="{07244AEE-3393-4D49-9979-D6D98B661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AC99E8-B06B-4E92-8E2B-46D25471DC6C}"/>
              </a:ext>
            </a:extLst>
          </p:cNvPr>
          <p:cNvSpPr>
            <a:spLocks noGrp="1"/>
          </p:cNvSpPr>
          <p:nvPr>
            <p:ph type="sldNum" sz="quarter" idx="12"/>
          </p:nvPr>
        </p:nvSpPr>
        <p:spPr/>
        <p:txBody>
          <a:bodyPr/>
          <a:lstStyle/>
          <a:p>
            <a:fld id="{5E2C3620-4DE2-48EF-AF31-0F5DD9BFD6D6}" type="slidenum">
              <a:rPr lang="en-US" smtClean="0"/>
              <a:t>‹N°›</a:t>
            </a:fld>
            <a:endParaRPr lang="en-US"/>
          </a:p>
        </p:txBody>
      </p:sp>
    </p:spTree>
    <p:extLst>
      <p:ext uri="{BB962C8B-B14F-4D97-AF65-F5344CB8AC3E}">
        <p14:creationId xmlns:p14="http://schemas.microsoft.com/office/powerpoint/2010/main" val="916855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1621-F7F5-4BB1-90B7-5918C21ECC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7D1E33-57A8-46FC-9F0A-DBAAC83136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ADF519-9420-4361-B317-69BDEF3C1C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47AFEA-2435-4690-9A20-FAF6F3D91B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35725-854D-4F34-B863-B1C6AD61D8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AF3BB0-E2B3-4BDF-9FC8-3CA1730F75AA}"/>
              </a:ext>
            </a:extLst>
          </p:cNvPr>
          <p:cNvSpPr>
            <a:spLocks noGrp="1"/>
          </p:cNvSpPr>
          <p:nvPr>
            <p:ph type="dt" sz="half" idx="10"/>
          </p:nvPr>
        </p:nvSpPr>
        <p:spPr/>
        <p:txBody>
          <a:bodyPr/>
          <a:lstStyle/>
          <a:p>
            <a:fld id="{CB282E68-27D0-4631-A1B3-2D1DE6487ECA}" type="datetime1">
              <a:rPr lang="en-US" smtClean="0"/>
              <a:t>10/11/2023</a:t>
            </a:fld>
            <a:endParaRPr lang="en-US"/>
          </a:p>
        </p:txBody>
      </p:sp>
      <p:sp>
        <p:nvSpPr>
          <p:cNvPr id="8" name="Footer Placeholder 7">
            <a:extLst>
              <a:ext uri="{FF2B5EF4-FFF2-40B4-BE49-F238E27FC236}">
                <a16:creationId xmlns:a16="http://schemas.microsoft.com/office/drawing/2014/main" id="{DA703049-F984-41BE-AA9F-2BCF0CC0DF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6B8A0D-A110-4D1A-9C5E-CD82DAC8B9A4}"/>
              </a:ext>
            </a:extLst>
          </p:cNvPr>
          <p:cNvSpPr>
            <a:spLocks noGrp="1"/>
          </p:cNvSpPr>
          <p:nvPr>
            <p:ph type="sldNum" sz="quarter" idx="12"/>
          </p:nvPr>
        </p:nvSpPr>
        <p:spPr/>
        <p:txBody>
          <a:bodyPr/>
          <a:lstStyle/>
          <a:p>
            <a:fld id="{5E2C3620-4DE2-48EF-AF31-0F5DD9BFD6D6}" type="slidenum">
              <a:rPr lang="en-US" smtClean="0"/>
              <a:t>‹N°›</a:t>
            </a:fld>
            <a:endParaRPr lang="en-US"/>
          </a:p>
        </p:txBody>
      </p:sp>
    </p:spTree>
    <p:extLst>
      <p:ext uri="{BB962C8B-B14F-4D97-AF65-F5344CB8AC3E}">
        <p14:creationId xmlns:p14="http://schemas.microsoft.com/office/powerpoint/2010/main" val="2477026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F6A4-97ED-4F1E-8E89-4709772A2C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1927F1-7B9B-4828-874E-E75145DD8396}"/>
              </a:ext>
            </a:extLst>
          </p:cNvPr>
          <p:cNvSpPr>
            <a:spLocks noGrp="1"/>
          </p:cNvSpPr>
          <p:nvPr>
            <p:ph type="dt" sz="half" idx="10"/>
          </p:nvPr>
        </p:nvSpPr>
        <p:spPr/>
        <p:txBody>
          <a:bodyPr/>
          <a:lstStyle/>
          <a:p>
            <a:fld id="{2E931102-EA01-47BC-BA48-8AB599117493}" type="datetime1">
              <a:rPr lang="en-US" smtClean="0"/>
              <a:t>10/11/2023</a:t>
            </a:fld>
            <a:endParaRPr lang="en-US"/>
          </a:p>
        </p:txBody>
      </p:sp>
      <p:sp>
        <p:nvSpPr>
          <p:cNvPr id="4" name="Footer Placeholder 3">
            <a:extLst>
              <a:ext uri="{FF2B5EF4-FFF2-40B4-BE49-F238E27FC236}">
                <a16:creationId xmlns:a16="http://schemas.microsoft.com/office/drawing/2014/main" id="{A88C380D-0A32-42DB-B1E4-2D6DE111D9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013471-C12C-447D-8C9F-DC9A49EB0532}"/>
              </a:ext>
            </a:extLst>
          </p:cNvPr>
          <p:cNvSpPr>
            <a:spLocks noGrp="1"/>
          </p:cNvSpPr>
          <p:nvPr>
            <p:ph type="sldNum" sz="quarter" idx="12"/>
          </p:nvPr>
        </p:nvSpPr>
        <p:spPr/>
        <p:txBody>
          <a:bodyPr/>
          <a:lstStyle/>
          <a:p>
            <a:fld id="{5E2C3620-4DE2-48EF-AF31-0F5DD9BFD6D6}" type="slidenum">
              <a:rPr lang="en-US" smtClean="0"/>
              <a:t>‹N°›</a:t>
            </a:fld>
            <a:endParaRPr lang="en-US"/>
          </a:p>
        </p:txBody>
      </p:sp>
    </p:spTree>
    <p:extLst>
      <p:ext uri="{BB962C8B-B14F-4D97-AF65-F5344CB8AC3E}">
        <p14:creationId xmlns:p14="http://schemas.microsoft.com/office/powerpoint/2010/main" val="2891882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6931D3-8B39-47ED-B2CF-9CCB73D443D4}"/>
              </a:ext>
            </a:extLst>
          </p:cNvPr>
          <p:cNvSpPr>
            <a:spLocks noGrp="1"/>
          </p:cNvSpPr>
          <p:nvPr>
            <p:ph type="dt" sz="half" idx="10"/>
          </p:nvPr>
        </p:nvSpPr>
        <p:spPr/>
        <p:txBody>
          <a:bodyPr/>
          <a:lstStyle/>
          <a:p>
            <a:fld id="{73B4B544-9A93-4589-97B3-1C7214879E79}" type="datetime1">
              <a:rPr lang="en-US" smtClean="0"/>
              <a:t>10/11/2023</a:t>
            </a:fld>
            <a:endParaRPr lang="en-US"/>
          </a:p>
        </p:txBody>
      </p:sp>
      <p:sp>
        <p:nvSpPr>
          <p:cNvPr id="3" name="Footer Placeholder 2">
            <a:extLst>
              <a:ext uri="{FF2B5EF4-FFF2-40B4-BE49-F238E27FC236}">
                <a16:creationId xmlns:a16="http://schemas.microsoft.com/office/drawing/2014/main" id="{91AB8897-1640-4FB0-BBA7-22F9CB2D24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3B87AA-C7C2-4464-8067-1B84C8B126AC}"/>
              </a:ext>
            </a:extLst>
          </p:cNvPr>
          <p:cNvSpPr>
            <a:spLocks noGrp="1"/>
          </p:cNvSpPr>
          <p:nvPr>
            <p:ph type="sldNum" sz="quarter" idx="12"/>
          </p:nvPr>
        </p:nvSpPr>
        <p:spPr/>
        <p:txBody>
          <a:bodyPr/>
          <a:lstStyle/>
          <a:p>
            <a:fld id="{5E2C3620-4DE2-48EF-AF31-0F5DD9BFD6D6}" type="slidenum">
              <a:rPr lang="en-US" smtClean="0"/>
              <a:t>‹N°›</a:t>
            </a:fld>
            <a:endParaRPr lang="en-US"/>
          </a:p>
        </p:txBody>
      </p:sp>
    </p:spTree>
    <p:extLst>
      <p:ext uri="{BB962C8B-B14F-4D97-AF65-F5344CB8AC3E}">
        <p14:creationId xmlns:p14="http://schemas.microsoft.com/office/powerpoint/2010/main" val="360184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32B253-E692-4920-838F-FC52B13220B4}"/>
              </a:ext>
            </a:extLst>
          </p:cNvPr>
          <p:cNvSpPr>
            <a:spLocks noGrp="1"/>
          </p:cNvSpPr>
          <p:nvPr>
            <p:ph type="title"/>
          </p:nvPr>
        </p:nvSpPr>
        <p:spPr/>
        <p:txBody>
          <a:bodyPr/>
          <a:lstStyle/>
          <a:p>
            <a:r>
              <a:rPr lang="fr-FR"/>
              <a:t>Modifiez le style du titre</a:t>
            </a:r>
            <a:endParaRPr lang="fr-TN"/>
          </a:p>
        </p:txBody>
      </p:sp>
      <p:sp>
        <p:nvSpPr>
          <p:cNvPr id="3" name="Espace réservé du contenu 2">
            <a:extLst>
              <a:ext uri="{FF2B5EF4-FFF2-40B4-BE49-F238E27FC236}">
                <a16:creationId xmlns:a16="http://schemas.microsoft.com/office/drawing/2014/main" id="{A4D30A43-0F6E-4667-AA2D-6A8466593BC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37588C94-4AA0-4B1A-A2F1-32BE48243CCD}"/>
              </a:ext>
            </a:extLst>
          </p:cNvPr>
          <p:cNvSpPr>
            <a:spLocks noGrp="1"/>
          </p:cNvSpPr>
          <p:nvPr>
            <p:ph type="dt" sz="half" idx="10"/>
          </p:nvPr>
        </p:nvSpPr>
        <p:spPr/>
        <p:txBody>
          <a:bodyPr/>
          <a:lstStyle/>
          <a:p>
            <a:fld id="{40EF2AB2-30B3-4A2E-97FC-8C8B123C0F31}" type="datetimeFigureOut">
              <a:rPr lang="fr-TN" smtClean="0"/>
              <a:t>11/10/2023</a:t>
            </a:fld>
            <a:endParaRPr lang="fr-TN"/>
          </a:p>
        </p:txBody>
      </p:sp>
      <p:sp>
        <p:nvSpPr>
          <p:cNvPr id="5" name="Espace réservé du pied de page 4">
            <a:extLst>
              <a:ext uri="{FF2B5EF4-FFF2-40B4-BE49-F238E27FC236}">
                <a16:creationId xmlns:a16="http://schemas.microsoft.com/office/drawing/2014/main" id="{6132A092-91F9-4D12-870F-43ACB9C38955}"/>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AF1D5B4D-5B9F-41F4-8F7B-2A35F21800D2}"/>
              </a:ext>
            </a:extLst>
          </p:cNvPr>
          <p:cNvSpPr>
            <a:spLocks noGrp="1"/>
          </p:cNvSpPr>
          <p:nvPr>
            <p:ph type="sldNum" sz="quarter" idx="12"/>
          </p:nvPr>
        </p:nvSpPr>
        <p:spPr/>
        <p:txBody>
          <a:bodyPr/>
          <a:lstStyle/>
          <a:p>
            <a:fld id="{A96E0B78-31C9-43FD-953E-FCC1D40EAD04}" type="slidenum">
              <a:rPr lang="fr-TN" smtClean="0"/>
              <a:t>‹N°›</a:t>
            </a:fld>
            <a:endParaRPr lang="fr-TN"/>
          </a:p>
        </p:txBody>
      </p:sp>
    </p:spTree>
    <p:extLst>
      <p:ext uri="{BB962C8B-B14F-4D97-AF65-F5344CB8AC3E}">
        <p14:creationId xmlns:p14="http://schemas.microsoft.com/office/powerpoint/2010/main" val="36949009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79F1-FA60-42A8-9D3F-17A0EC69F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51EB8A-DA26-459D-ACE1-0646B2C4C7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313457-EAFE-4A31-BAE9-494DCE916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187ABB-5AE7-446E-9333-CFBE002E4FB0}"/>
              </a:ext>
            </a:extLst>
          </p:cNvPr>
          <p:cNvSpPr>
            <a:spLocks noGrp="1"/>
          </p:cNvSpPr>
          <p:nvPr>
            <p:ph type="dt" sz="half" idx="10"/>
          </p:nvPr>
        </p:nvSpPr>
        <p:spPr/>
        <p:txBody>
          <a:bodyPr/>
          <a:lstStyle/>
          <a:p>
            <a:fld id="{FC975B19-F8D2-4906-A050-A33A16CA4C78}" type="datetime1">
              <a:rPr lang="en-US" smtClean="0"/>
              <a:t>10/11/2023</a:t>
            </a:fld>
            <a:endParaRPr lang="en-US"/>
          </a:p>
        </p:txBody>
      </p:sp>
      <p:sp>
        <p:nvSpPr>
          <p:cNvPr id="6" name="Footer Placeholder 5">
            <a:extLst>
              <a:ext uri="{FF2B5EF4-FFF2-40B4-BE49-F238E27FC236}">
                <a16:creationId xmlns:a16="http://schemas.microsoft.com/office/drawing/2014/main" id="{EF85996A-0D3E-4141-905C-09E425F98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AD0C1-EBF9-41E8-B1DF-9B75B30B1588}"/>
              </a:ext>
            </a:extLst>
          </p:cNvPr>
          <p:cNvSpPr>
            <a:spLocks noGrp="1"/>
          </p:cNvSpPr>
          <p:nvPr>
            <p:ph type="sldNum" sz="quarter" idx="12"/>
          </p:nvPr>
        </p:nvSpPr>
        <p:spPr/>
        <p:txBody>
          <a:bodyPr/>
          <a:lstStyle/>
          <a:p>
            <a:fld id="{5E2C3620-4DE2-48EF-AF31-0F5DD9BFD6D6}" type="slidenum">
              <a:rPr lang="en-US" smtClean="0"/>
              <a:t>‹N°›</a:t>
            </a:fld>
            <a:endParaRPr lang="en-US"/>
          </a:p>
        </p:txBody>
      </p:sp>
    </p:spTree>
    <p:extLst>
      <p:ext uri="{BB962C8B-B14F-4D97-AF65-F5344CB8AC3E}">
        <p14:creationId xmlns:p14="http://schemas.microsoft.com/office/powerpoint/2010/main" val="3514609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7464-C7F0-4B64-9465-9A2BC2025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4D177E-335A-4379-BFB6-6F6502707A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6966AD-1EDB-4702-B13F-25E92CE123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09F454-B1AD-474C-8296-DD6D65DB2CF7}"/>
              </a:ext>
            </a:extLst>
          </p:cNvPr>
          <p:cNvSpPr>
            <a:spLocks noGrp="1"/>
          </p:cNvSpPr>
          <p:nvPr>
            <p:ph type="dt" sz="half" idx="10"/>
          </p:nvPr>
        </p:nvSpPr>
        <p:spPr/>
        <p:txBody>
          <a:bodyPr/>
          <a:lstStyle/>
          <a:p>
            <a:fld id="{236445EE-74C1-4E71-983C-77714763B62F}" type="datetime1">
              <a:rPr lang="en-US" smtClean="0"/>
              <a:t>10/11/2023</a:t>
            </a:fld>
            <a:endParaRPr lang="en-US"/>
          </a:p>
        </p:txBody>
      </p:sp>
      <p:sp>
        <p:nvSpPr>
          <p:cNvPr id="6" name="Footer Placeholder 5">
            <a:extLst>
              <a:ext uri="{FF2B5EF4-FFF2-40B4-BE49-F238E27FC236}">
                <a16:creationId xmlns:a16="http://schemas.microsoft.com/office/drawing/2014/main" id="{E249C371-7954-4586-B599-0631A885FD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B02A8-1BAD-4A42-B2BF-78176A5A3A71}"/>
              </a:ext>
            </a:extLst>
          </p:cNvPr>
          <p:cNvSpPr>
            <a:spLocks noGrp="1"/>
          </p:cNvSpPr>
          <p:nvPr>
            <p:ph type="sldNum" sz="quarter" idx="12"/>
          </p:nvPr>
        </p:nvSpPr>
        <p:spPr/>
        <p:txBody>
          <a:bodyPr/>
          <a:lstStyle/>
          <a:p>
            <a:fld id="{5E2C3620-4DE2-48EF-AF31-0F5DD9BFD6D6}" type="slidenum">
              <a:rPr lang="en-US" smtClean="0"/>
              <a:t>‹N°›</a:t>
            </a:fld>
            <a:endParaRPr lang="en-US"/>
          </a:p>
        </p:txBody>
      </p:sp>
    </p:spTree>
    <p:extLst>
      <p:ext uri="{BB962C8B-B14F-4D97-AF65-F5344CB8AC3E}">
        <p14:creationId xmlns:p14="http://schemas.microsoft.com/office/powerpoint/2010/main" val="330249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644C-1C10-4877-A07B-7B05AC2EBB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DB4D26-52B4-4898-8552-2F1D054D71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3A6C5B-66A8-4A81-A45D-93D23D724635}"/>
              </a:ext>
            </a:extLst>
          </p:cNvPr>
          <p:cNvSpPr>
            <a:spLocks noGrp="1"/>
          </p:cNvSpPr>
          <p:nvPr>
            <p:ph type="dt" sz="half" idx="10"/>
          </p:nvPr>
        </p:nvSpPr>
        <p:spPr/>
        <p:txBody>
          <a:bodyPr/>
          <a:lstStyle/>
          <a:p>
            <a:fld id="{CA0EC50A-5950-4330-BE3E-58FD9BA97100}" type="datetime1">
              <a:rPr lang="en-US" smtClean="0"/>
              <a:t>10/11/2023</a:t>
            </a:fld>
            <a:endParaRPr lang="en-US"/>
          </a:p>
        </p:txBody>
      </p:sp>
      <p:sp>
        <p:nvSpPr>
          <p:cNvPr id="5" name="Footer Placeholder 4">
            <a:extLst>
              <a:ext uri="{FF2B5EF4-FFF2-40B4-BE49-F238E27FC236}">
                <a16:creationId xmlns:a16="http://schemas.microsoft.com/office/drawing/2014/main" id="{8FF7F744-22AB-4762-A675-ACF00C149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1FC1B-4952-452B-B8EE-283480E42234}"/>
              </a:ext>
            </a:extLst>
          </p:cNvPr>
          <p:cNvSpPr>
            <a:spLocks noGrp="1"/>
          </p:cNvSpPr>
          <p:nvPr>
            <p:ph type="sldNum" sz="quarter" idx="12"/>
          </p:nvPr>
        </p:nvSpPr>
        <p:spPr/>
        <p:txBody>
          <a:bodyPr/>
          <a:lstStyle/>
          <a:p>
            <a:fld id="{5E2C3620-4DE2-48EF-AF31-0F5DD9BFD6D6}" type="slidenum">
              <a:rPr lang="en-US" smtClean="0"/>
              <a:t>‹N°›</a:t>
            </a:fld>
            <a:endParaRPr lang="en-US"/>
          </a:p>
        </p:txBody>
      </p:sp>
    </p:spTree>
    <p:extLst>
      <p:ext uri="{BB962C8B-B14F-4D97-AF65-F5344CB8AC3E}">
        <p14:creationId xmlns:p14="http://schemas.microsoft.com/office/powerpoint/2010/main" val="3621483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F877EA-AC99-405D-B38F-4660E72FF8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E066D8-189F-488D-A7E5-4459F9B2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5BEAFC-B594-451D-8850-A7A24657DBDA}"/>
              </a:ext>
            </a:extLst>
          </p:cNvPr>
          <p:cNvSpPr>
            <a:spLocks noGrp="1"/>
          </p:cNvSpPr>
          <p:nvPr>
            <p:ph type="dt" sz="half" idx="10"/>
          </p:nvPr>
        </p:nvSpPr>
        <p:spPr/>
        <p:txBody>
          <a:bodyPr/>
          <a:lstStyle/>
          <a:p>
            <a:fld id="{E508038E-94A0-48DE-90C1-D58ABE01B1A1}" type="datetime1">
              <a:rPr lang="en-US" smtClean="0"/>
              <a:t>10/11/2023</a:t>
            </a:fld>
            <a:endParaRPr lang="en-US"/>
          </a:p>
        </p:txBody>
      </p:sp>
      <p:sp>
        <p:nvSpPr>
          <p:cNvPr id="5" name="Footer Placeholder 4">
            <a:extLst>
              <a:ext uri="{FF2B5EF4-FFF2-40B4-BE49-F238E27FC236}">
                <a16:creationId xmlns:a16="http://schemas.microsoft.com/office/drawing/2014/main" id="{B12D64D5-5E6F-4CB3-B6D5-8699A8057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B1F07-FD96-433B-95F4-B0A3D7C32DF6}"/>
              </a:ext>
            </a:extLst>
          </p:cNvPr>
          <p:cNvSpPr>
            <a:spLocks noGrp="1"/>
          </p:cNvSpPr>
          <p:nvPr>
            <p:ph type="sldNum" sz="quarter" idx="12"/>
          </p:nvPr>
        </p:nvSpPr>
        <p:spPr/>
        <p:txBody>
          <a:bodyPr/>
          <a:lstStyle/>
          <a:p>
            <a:fld id="{5E2C3620-4DE2-48EF-AF31-0F5DD9BFD6D6}" type="slidenum">
              <a:rPr lang="en-US" smtClean="0"/>
              <a:t>‹N°›</a:t>
            </a:fld>
            <a:endParaRPr lang="en-US"/>
          </a:p>
        </p:txBody>
      </p:sp>
    </p:spTree>
    <p:extLst>
      <p:ext uri="{BB962C8B-B14F-4D97-AF65-F5344CB8AC3E}">
        <p14:creationId xmlns:p14="http://schemas.microsoft.com/office/powerpoint/2010/main" val="348461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DD957C-0764-422F-BA20-3E0AD4320BF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TN"/>
          </a:p>
        </p:txBody>
      </p:sp>
      <p:sp>
        <p:nvSpPr>
          <p:cNvPr id="3" name="Espace réservé du texte 2">
            <a:extLst>
              <a:ext uri="{FF2B5EF4-FFF2-40B4-BE49-F238E27FC236}">
                <a16:creationId xmlns:a16="http://schemas.microsoft.com/office/drawing/2014/main" id="{A8853A77-552F-4CE4-88B4-8408A7291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EA72361-7194-49CB-90F5-6EA8D4919847}"/>
              </a:ext>
            </a:extLst>
          </p:cNvPr>
          <p:cNvSpPr>
            <a:spLocks noGrp="1"/>
          </p:cNvSpPr>
          <p:nvPr>
            <p:ph type="dt" sz="half" idx="10"/>
          </p:nvPr>
        </p:nvSpPr>
        <p:spPr/>
        <p:txBody>
          <a:bodyPr/>
          <a:lstStyle/>
          <a:p>
            <a:fld id="{40EF2AB2-30B3-4A2E-97FC-8C8B123C0F31}" type="datetimeFigureOut">
              <a:rPr lang="fr-TN" smtClean="0"/>
              <a:t>11/10/2023</a:t>
            </a:fld>
            <a:endParaRPr lang="fr-TN"/>
          </a:p>
        </p:txBody>
      </p:sp>
      <p:sp>
        <p:nvSpPr>
          <p:cNvPr id="5" name="Espace réservé du pied de page 4">
            <a:extLst>
              <a:ext uri="{FF2B5EF4-FFF2-40B4-BE49-F238E27FC236}">
                <a16:creationId xmlns:a16="http://schemas.microsoft.com/office/drawing/2014/main" id="{1191BF72-AEB2-4735-8FA8-6F0297588986}"/>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18AB1C3B-B928-4E0A-8583-DB26CFF7D0BE}"/>
              </a:ext>
            </a:extLst>
          </p:cNvPr>
          <p:cNvSpPr>
            <a:spLocks noGrp="1"/>
          </p:cNvSpPr>
          <p:nvPr>
            <p:ph type="sldNum" sz="quarter" idx="12"/>
          </p:nvPr>
        </p:nvSpPr>
        <p:spPr/>
        <p:txBody>
          <a:bodyPr/>
          <a:lstStyle/>
          <a:p>
            <a:fld id="{A96E0B78-31C9-43FD-953E-FCC1D40EAD04}" type="slidenum">
              <a:rPr lang="fr-TN" smtClean="0"/>
              <a:t>‹N°›</a:t>
            </a:fld>
            <a:endParaRPr lang="fr-TN"/>
          </a:p>
        </p:txBody>
      </p:sp>
    </p:spTree>
    <p:extLst>
      <p:ext uri="{BB962C8B-B14F-4D97-AF65-F5344CB8AC3E}">
        <p14:creationId xmlns:p14="http://schemas.microsoft.com/office/powerpoint/2010/main" val="3990132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92D1F-0943-41CB-BBD5-1E2CCD6FCCDC}"/>
              </a:ext>
            </a:extLst>
          </p:cNvPr>
          <p:cNvSpPr>
            <a:spLocks noGrp="1"/>
          </p:cNvSpPr>
          <p:nvPr>
            <p:ph type="title"/>
          </p:nvPr>
        </p:nvSpPr>
        <p:spPr/>
        <p:txBody>
          <a:bodyPr/>
          <a:lstStyle/>
          <a:p>
            <a:r>
              <a:rPr lang="fr-FR"/>
              <a:t>Modifiez le style du titre</a:t>
            </a:r>
            <a:endParaRPr lang="fr-TN"/>
          </a:p>
        </p:txBody>
      </p:sp>
      <p:sp>
        <p:nvSpPr>
          <p:cNvPr id="3" name="Espace réservé du contenu 2">
            <a:extLst>
              <a:ext uri="{FF2B5EF4-FFF2-40B4-BE49-F238E27FC236}">
                <a16:creationId xmlns:a16="http://schemas.microsoft.com/office/drawing/2014/main" id="{ECC8852C-7E24-478E-972B-F0817A77E80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u contenu 3">
            <a:extLst>
              <a:ext uri="{FF2B5EF4-FFF2-40B4-BE49-F238E27FC236}">
                <a16:creationId xmlns:a16="http://schemas.microsoft.com/office/drawing/2014/main" id="{6E1526C1-20AD-45F4-A447-5F3572E0507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5" name="Espace réservé de la date 4">
            <a:extLst>
              <a:ext uri="{FF2B5EF4-FFF2-40B4-BE49-F238E27FC236}">
                <a16:creationId xmlns:a16="http://schemas.microsoft.com/office/drawing/2014/main" id="{3F132A95-6199-4B96-B597-380494CBAFD9}"/>
              </a:ext>
            </a:extLst>
          </p:cNvPr>
          <p:cNvSpPr>
            <a:spLocks noGrp="1"/>
          </p:cNvSpPr>
          <p:nvPr>
            <p:ph type="dt" sz="half" idx="10"/>
          </p:nvPr>
        </p:nvSpPr>
        <p:spPr/>
        <p:txBody>
          <a:bodyPr/>
          <a:lstStyle/>
          <a:p>
            <a:fld id="{40EF2AB2-30B3-4A2E-97FC-8C8B123C0F31}" type="datetimeFigureOut">
              <a:rPr lang="fr-TN" smtClean="0"/>
              <a:t>11/10/2023</a:t>
            </a:fld>
            <a:endParaRPr lang="fr-TN"/>
          </a:p>
        </p:txBody>
      </p:sp>
      <p:sp>
        <p:nvSpPr>
          <p:cNvPr id="6" name="Espace réservé du pied de page 5">
            <a:extLst>
              <a:ext uri="{FF2B5EF4-FFF2-40B4-BE49-F238E27FC236}">
                <a16:creationId xmlns:a16="http://schemas.microsoft.com/office/drawing/2014/main" id="{DB605E49-8E57-4AEB-8AE5-AE6079456C62}"/>
              </a:ext>
            </a:extLst>
          </p:cNvPr>
          <p:cNvSpPr>
            <a:spLocks noGrp="1"/>
          </p:cNvSpPr>
          <p:nvPr>
            <p:ph type="ftr" sz="quarter" idx="11"/>
          </p:nvPr>
        </p:nvSpPr>
        <p:spPr/>
        <p:txBody>
          <a:bodyPr/>
          <a:lstStyle/>
          <a:p>
            <a:endParaRPr lang="fr-TN"/>
          </a:p>
        </p:txBody>
      </p:sp>
      <p:sp>
        <p:nvSpPr>
          <p:cNvPr id="7" name="Espace réservé du numéro de diapositive 6">
            <a:extLst>
              <a:ext uri="{FF2B5EF4-FFF2-40B4-BE49-F238E27FC236}">
                <a16:creationId xmlns:a16="http://schemas.microsoft.com/office/drawing/2014/main" id="{7874F45A-BEB7-41E4-8A25-5A87B3E4D324}"/>
              </a:ext>
            </a:extLst>
          </p:cNvPr>
          <p:cNvSpPr>
            <a:spLocks noGrp="1"/>
          </p:cNvSpPr>
          <p:nvPr>
            <p:ph type="sldNum" sz="quarter" idx="12"/>
          </p:nvPr>
        </p:nvSpPr>
        <p:spPr/>
        <p:txBody>
          <a:bodyPr/>
          <a:lstStyle/>
          <a:p>
            <a:fld id="{A96E0B78-31C9-43FD-953E-FCC1D40EAD04}" type="slidenum">
              <a:rPr lang="fr-TN" smtClean="0"/>
              <a:t>‹N°›</a:t>
            </a:fld>
            <a:endParaRPr lang="fr-TN"/>
          </a:p>
        </p:txBody>
      </p:sp>
    </p:spTree>
    <p:extLst>
      <p:ext uri="{BB962C8B-B14F-4D97-AF65-F5344CB8AC3E}">
        <p14:creationId xmlns:p14="http://schemas.microsoft.com/office/powerpoint/2010/main" val="167525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66A9B7-4E27-40F4-B491-4A9D498BDC20}"/>
              </a:ext>
            </a:extLst>
          </p:cNvPr>
          <p:cNvSpPr>
            <a:spLocks noGrp="1"/>
          </p:cNvSpPr>
          <p:nvPr>
            <p:ph type="title"/>
          </p:nvPr>
        </p:nvSpPr>
        <p:spPr>
          <a:xfrm>
            <a:off x="839788" y="365125"/>
            <a:ext cx="10515600" cy="1325563"/>
          </a:xfrm>
        </p:spPr>
        <p:txBody>
          <a:bodyPr/>
          <a:lstStyle/>
          <a:p>
            <a:r>
              <a:rPr lang="fr-FR"/>
              <a:t>Modifiez le style du titre</a:t>
            </a:r>
            <a:endParaRPr lang="fr-TN"/>
          </a:p>
        </p:txBody>
      </p:sp>
      <p:sp>
        <p:nvSpPr>
          <p:cNvPr id="3" name="Espace réservé du texte 2">
            <a:extLst>
              <a:ext uri="{FF2B5EF4-FFF2-40B4-BE49-F238E27FC236}">
                <a16:creationId xmlns:a16="http://schemas.microsoft.com/office/drawing/2014/main" id="{4B7C2D87-C8AB-447E-81D3-E2F9D5A60C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2996485-82F6-418C-A14A-9B5F32D4970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5" name="Espace réservé du texte 4">
            <a:extLst>
              <a:ext uri="{FF2B5EF4-FFF2-40B4-BE49-F238E27FC236}">
                <a16:creationId xmlns:a16="http://schemas.microsoft.com/office/drawing/2014/main" id="{C36A6B96-86F9-4E91-8BBC-24262E94FC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180AE06-4567-45E9-86FA-4DB26EB163D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7" name="Espace réservé de la date 6">
            <a:extLst>
              <a:ext uri="{FF2B5EF4-FFF2-40B4-BE49-F238E27FC236}">
                <a16:creationId xmlns:a16="http://schemas.microsoft.com/office/drawing/2014/main" id="{0CF070C6-71F3-4E5D-B29A-3B3039F1D343}"/>
              </a:ext>
            </a:extLst>
          </p:cNvPr>
          <p:cNvSpPr>
            <a:spLocks noGrp="1"/>
          </p:cNvSpPr>
          <p:nvPr>
            <p:ph type="dt" sz="half" idx="10"/>
          </p:nvPr>
        </p:nvSpPr>
        <p:spPr/>
        <p:txBody>
          <a:bodyPr/>
          <a:lstStyle/>
          <a:p>
            <a:fld id="{40EF2AB2-30B3-4A2E-97FC-8C8B123C0F31}" type="datetimeFigureOut">
              <a:rPr lang="fr-TN" smtClean="0"/>
              <a:t>11/10/2023</a:t>
            </a:fld>
            <a:endParaRPr lang="fr-TN"/>
          </a:p>
        </p:txBody>
      </p:sp>
      <p:sp>
        <p:nvSpPr>
          <p:cNvPr id="8" name="Espace réservé du pied de page 7">
            <a:extLst>
              <a:ext uri="{FF2B5EF4-FFF2-40B4-BE49-F238E27FC236}">
                <a16:creationId xmlns:a16="http://schemas.microsoft.com/office/drawing/2014/main" id="{8B58D0F1-CA9B-47CA-A048-1B3F59AF3670}"/>
              </a:ext>
            </a:extLst>
          </p:cNvPr>
          <p:cNvSpPr>
            <a:spLocks noGrp="1"/>
          </p:cNvSpPr>
          <p:nvPr>
            <p:ph type="ftr" sz="quarter" idx="11"/>
          </p:nvPr>
        </p:nvSpPr>
        <p:spPr/>
        <p:txBody>
          <a:bodyPr/>
          <a:lstStyle/>
          <a:p>
            <a:endParaRPr lang="fr-TN"/>
          </a:p>
        </p:txBody>
      </p:sp>
      <p:sp>
        <p:nvSpPr>
          <p:cNvPr id="9" name="Espace réservé du numéro de diapositive 8">
            <a:extLst>
              <a:ext uri="{FF2B5EF4-FFF2-40B4-BE49-F238E27FC236}">
                <a16:creationId xmlns:a16="http://schemas.microsoft.com/office/drawing/2014/main" id="{D2EFCBF6-04A1-4964-AC93-5E2DDF3278E9}"/>
              </a:ext>
            </a:extLst>
          </p:cNvPr>
          <p:cNvSpPr>
            <a:spLocks noGrp="1"/>
          </p:cNvSpPr>
          <p:nvPr>
            <p:ph type="sldNum" sz="quarter" idx="12"/>
          </p:nvPr>
        </p:nvSpPr>
        <p:spPr/>
        <p:txBody>
          <a:bodyPr/>
          <a:lstStyle/>
          <a:p>
            <a:fld id="{A96E0B78-31C9-43FD-953E-FCC1D40EAD04}" type="slidenum">
              <a:rPr lang="fr-TN" smtClean="0"/>
              <a:t>‹N°›</a:t>
            </a:fld>
            <a:endParaRPr lang="fr-TN"/>
          </a:p>
        </p:txBody>
      </p:sp>
    </p:spTree>
    <p:extLst>
      <p:ext uri="{BB962C8B-B14F-4D97-AF65-F5344CB8AC3E}">
        <p14:creationId xmlns:p14="http://schemas.microsoft.com/office/powerpoint/2010/main" val="906821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55086C-5386-42DE-9658-7CE74DC02FD0}"/>
              </a:ext>
            </a:extLst>
          </p:cNvPr>
          <p:cNvSpPr>
            <a:spLocks noGrp="1"/>
          </p:cNvSpPr>
          <p:nvPr>
            <p:ph type="title"/>
          </p:nvPr>
        </p:nvSpPr>
        <p:spPr/>
        <p:txBody>
          <a:bodyPr/>
          <a:lstStyle/>
          <a:p>
            <a:r>
              <a:rPr lang="fr-FR"/>
              <a:t>Modifiez le style du titre</a:t>
            </a:r>
            <a:endParaRPr lang="fr-TN"/>
          </a:p>
        </p:txBody>
      </p:sp>
      <p:sp>
        <p:nvSpPr>
          <p:cNvPr id="3" name="Espace réservé de la date 2">
            <a:extLst>
              <a:ext uri="{FF2B5EF4-FFF2-40B4-BE49-F238E27FC236}">
                <a16:creationId xmlns:a16="http://schemas.microsoft.com/office/drawing/2014/main" id="{24E41393-6579-4A64-9786-9EFBB34EE07B}"/>
              </a:ext>
            </a:extLst>
          </p:cNvPr>
          <p:cNvSpPr>
            <a:spLocks noGrp="1"/>
          </p:cNvSpPr>
          <p:nvPr>
            <p:ph type="dt" sz="half" idx="10"/>
          </p:nvPr>
        </p:nvSpPr>
        <p:spPr/>
        <p:txBody>
          <a:bodyPr/>
          <a:lstStyle/>
          <a:p>
            <a:fld id="{40EF2AB2-30B3-4A2E-97FC-8C8B123C0F31}" type="datetimeFigureOut">
              <a:rPr lang="fr-TN" smtClean="0"/>
              <a:t>11/10/2023</a:t>
            </a:fld>
            <a:endParaRPr lang="fr-TN"/>
          </a:p>
        </p:txBody>
      </p:sp>
      <p:sp>
        <p:nvSpPr>
          <p:cNvPr id="4" name="Espace réservé du pied de page 3">
            <a:extLst>
              <a:ext uri="{FF2B5EF4-FFF2-40B4-BE49-F238E27FC236}">
                <a16:creationId xmlns:a16="http://schemas.microsoft.com/office/drawing/2014/main" id="{335C2A31-F12B-4F76-B6C4-4C50C2174A8F}"/>
              </a:ext>
            </a:extLst>
          </p:cNvPr>
          <p:cNvSpPr>
            <a:spLocks noGrp="1"/>
          </p:cNvSpPr>
          <p:nvPr>
            <p:ph type="ftr" sz="quarter" idx="11"/>
          </p:nvPr>
        </p:nvSpPr>
        <p:spPr/>
        <p:txBody>
          <a:bodyPr/>
          <a:lstStyle/>
          <a:p>
            <a:endParaRPr lang="fr-TN"/>
          </a:p>
        </p:txBody>
      </p:sp>
      <p:sp>
        <p:nvSpPr>
          <p:cNvPr id="5" name="Espace réservé du numéro de diapositive 4">
            <a:extLst>
              <a:ext uri="{FF2B5EF4-FFF2-40B4-BE49-F238E27FC236}">
                <a16:creationId xmlns:a16="http://schemas.microsoft.com/office/drawing/2014/main" id="{E7BCB09E-B0E0-48C2-9B63-4B38C8B4C22A}"/>
              </a:ext>
            </a:extLst>
          </p:cNvPr>
          <p:cNvSpPr>
            <a:spLocks noGrp="1"/>
          </p:cNvSpPr>
          <p:nvPr>
            <p:ph type="sldNum" sz="quarter" idx="12"/>
          </p:nvPr>
        </p:nvSpPr>
        <p:spPr/>
        <p:txBody>
          <a:bodyPr/>
          <a:lstStyle/>
          <a:p>
            <a:fld id="{A96E0B78-31C9-43FD-953E-FCC1D40EAD04}" type="slidenum">
              <a:rPr lang="fr-TN" smtClean="0"/>
              <a:t>‹N°›</a:t>
            </a:fld>
            <a:endParaRPr lang="fr-TN"/>
          </a:p>
        </p:txBody>
      </p:sp>
    </p:spTree>
    <p:extLst>
      <p:ext uri="{BB962C8B-B14F-4D97-AF65-F5344CB8AC3E}">
        <p14:creationId xmlns:p14="http://schemas.microsoft.com/office/powerpoint/2010/main" val="16759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1BA3B66-B58A-4045-BFBF-6FB7630D2EF6}"/>
              </a:ext>
            </a:extLst>
          </p:cNvPr>
          <p:cNvSpPr>
            <a:spLocks noGrp="1"/>
          </p:cNvSpPr>
          <p:nvPr>
            <p:ph type="dt" sz="half" idx="10"/>
          </p:nvPr>
        </p:nvSpPr>
        <p:spPr/>
        <p:txBody>
          <a:bodyPr/>
          <a:lstStyle/>
          <a:p>
            <a:fld id="{40EF2AB2-30B3-4A2E-97FC-8C8B123C0F31}" type="datetimeFigureOut">
              <a:rPr lang="fr-TN" smtClean="0"/>
              <a:t>11/10/2023</a:t>
            </a:fld>
            <a:endParaRPr lang="fr-TN"/>
          </a:p>
        </p:txBody>
      </p:sp>
      <p:sp>
        <p:nvSpPr>
          <p:cNvPr id="3" name="Espace réservé du pied de page 2">
            <a:extLst>
              <a:ext uri="{FF2B5EF4-FFF2-40B4-BE49-F238E27FC236}">
                <a16:creationId xmlns:a16="http://schemas.microsoft.com/office/drawing/2014/main" id="{9B78D7CD-7AAF-43DD-ABBE-5D7F5BCF0ACF}"/>
              </a:ext>
            </a:extLst>
          </p:cNvPr>
          <p:cNvSpPr>
            <a:spLocks noGrp="1"/>
          </p:cNvSpPr>
          <p:nvPr>
            <p:ph type="ftr" sz="quarter" idx="11"/>
          </p:nvPr>
        </p:nvSpPr>
        <p:spPr/>
        <p:txBody>
          <a:bodyPr/>
          <a:lstStyle/>
          <a:p>
            <a:endParaRPr lang="fr-TN"/>
          </a:p>
        </p:txBody>
      </p:sp>
      <p:sp>
        <p:nvSpPr>
          <p:cNvPr id="4" name="Espace réservé du numéro de diapositive 3">
            <a:extLst>
              <a:ext uri="{FF2B5EF4-FFF2-40B4-BE49-F238E27FC236}">
                <a16:creationId xmlns:a16="http://schemas.microsoft.com/office/drawing/2014/main" id="{AA5109EC-A423-499E-9091-D25B26E2F8D5}"/>
              </a:ext>
            </a:extLst>
          </p:cNvPr>
          <p:cNvSpPr>
            <a:spLocks noGrp="1"/>
          </p:cNvSpPr>
          <p:nvPr>
            <p:ph type="sldNum" sz="quarter" idx="12"/>
          </p:nvPr>
        </p:nvSpPr>
        <p:spPr/>
        <p:txBody>
          <a:bodyPr/>
          <a:lstStyle/>
          <a:p>
            <a:fld id="{A96E0B78-31C9-43FD-953E-FCC1D40EAD04}" type="slidenum">
              <a:rPr lang="fr-TN" smtClean="0"/>
              <a:t>‹N°›</a:t>
            </a:fld>
            <a:endParaRPr lang="fr-TN"/>
          </a:p>
        </p:txBody>
      </p:sp>
    </p:spTree>
    <p:extLst>
      <p:ext uri="{BB962C8B-B14F-4D97-AF65-F5344CB8AC3E}">
        <p14:creationId xmlns:p14="http://schemas.microsoft.com/office/powerpoint/2010/main" val="2873325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02C477-0719-46C3-A994-02F60BA34C9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TN"/>
          </a:p>
        </p:txBody>
      </p:sp>
      <p:sp>
        <p:nvSpPr>
          <p:cNvPr id="3" name="Espace réservé du contenu 2">
            <a:extLst>
              <a:ext uri="{FF2B5EF4-FFF2-40B4-BE49-F238E27FC236}">
                <a16:creationId xmlns:a16="http://schemas.microsoft.com/office/drawing/2014/main" id="{702C6334-3BF9-40E1-8850-C8EE28679C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u texte 3">
            <a:extLst>
              <a:ext uri="{FF2B5EF4-FFF2-40B4-BE49-F238E27FC236}">
                <a16:creationId xmlns:a16="http://schemas.microsoft.com/office/drawing/2014/main" id="{16274D71-18E7-455E-8268-D970125E2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32D9D5B-D71C-4588-AF5C-3EFAE5631869}"/>
              </a:ext>
            </a:extLst>
          </p:cNvPr>
          <p:cNvSpPr>
            <a:spLocks noGrp="1"/>
          </p:cNvSpPr>
          <p:nvPr>
            <p:ph type="dt" sz="half" idx="10"/>
          </p:nvPr>
        </p:nvSpPr>
        <p:spPr/>
        <p:txBody>
          <a:bodyPr/>
          <a:lstStyle/>
          <a:p>
            <a:fld id="{40EF2AB2-30B3-4A2E-97FC-8C8B123C0F31}" type="datetimeFigureOut">
              <a:rPr lang="fr-TN" smtClean="0"/>
              <a:t>11/10/2023</a:t>
            </a:fld>
            <a:endParaRPr lang="fr-TN"/>
          </a:p>
        </p:txBody>
      </p:sp>
      <p:sp>
        <p:nvSpPr>
          <p:cNvPr id="6" name="Espace réservé du pied de page 5">
            <a:extLst>
              <a:ext uri="{FF2B5EF4-FFF2-40B4-BE49-F238E27FC236}">
                <a16:creationId xmlns:a16="http://schemas.microsoft.com/office/drawing/2014/main" id="{8A5F42F9-F010-46A8-93FE-A79A4C08F55D}"/>
              </a:ext>
            </a:extLst>
          </p:cNvPr>
          <p:cNvSpPr>
            <a:spLocks noGrp="1"/>
          </p:cNvSpPr>
          <p:nvPr>
            <p:ph type="ftr" sz="quarter" idx="11"/>
          </p:nvPr>
        </p:nvSpPr>
        <p:spPr/>
        <p:txBody>
          <a:bodyPr/>
          <a:lstStyle/>
          <a:p>
            <a:endParaRPr lang="fr-TN"/>
          </a:p>
        </p:txBody>
      </p:sp>
      <p:sp>
        <p:nvSpPr>
          <p:cNvPr id="7" name="Espace réservé du numéro de diapositive 6">
            <a:extLst>
              <a:ext uri="{FF2B5EF4-FFF2-40B4-BE49-F238E27FC236}">
                <a16:creationId xmlns:a16="http://schemas.microsoft.com/office/drawing/2014/main" id="{4B6B3978-3010-4BA7-9467-E1C349F79386}"/>
              </a:ext>
            </a:extLst>
          </p:cNvPr>
          <p:cNvSpPr>
            <a:spLocks noGrp="1"/>
          </p:cNvSpPr>
          <p:nvPr>
            <p:ph type="sldNum" sz="quarter" idx="12"/>
          </p:nvPr>
        </p:nvSpPr>
        <p:spPr/>
        <p:txBody>
          <a:bodyPr/>
          <a:lstStyle/>
          <a:p>
            <a:fld id="{A96E0B78-31C9-43FD-953E-FCC1D40EAD04}" type="slidenum">
              <a:rPr lang="fr-TN" smtClean="0"/>
              <a:t>‹N°›</a:t>
            </a:fld>
            <a:endParaRPr lang="fr-TN"/>
          </a:p>
        </p:txBody>
      </p:sp>
    </p:spTree>
    <p:extLst>
      <p:ext uri="{BB962C8B-B14F-4D97-AF65-F5344CB8AC3E}">
        <p14:creationId xmlns:p14="http://schemas.microsoft.com/office/powerpoint/2010/main" val="439339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B96D8-741E-448B-BA2F-1B02A87570C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TN"/>
          </a:p>
        </p:txBody>
      </p:sp>
      <p:sp>
        <p:nvSpPr>
          <p:cNvPr id="3" name="Espace réservé pour une image  2">
            <a:extLst>
              <a:ext uri="{FF2B5EF4-FFF2-40B4-BE49-F238E27FC236}">
                <a16:creationId xmlns:a16="http://schemas.microsoft.com/office/drawing/2014/main" id="{C1B2E915-70DC-42C7-9C6A-29AB26A0C5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TN"/>
          </a:p>
        </p:txBody>
      </p:sp>
      <p:sp>
        <p:nvSpPr>
          <p:cNvPr id="4" name="Espace réservé du texte 3">
            <a:extLst>
              <a:ext uri="{FF2B5EF4-FFF2-40B4-BE49-F238E27FC236}">
                <a16:creationId xmlns:a16="http://schemas.microsoft.com/office/drawing/2014/main" id="{E9E3E157-D238-46F8-8B54-460ED6DC71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BEC9EF9-7A6E-46E0-9ABC-0C1D6BF9404B}"/>
              </a:ext>
            </a:extLst>
          </p:cNvPr>
          <p:cNvSpPr>
            <a:spLocks noGrp="1"/>
          </p:cNvSpPr>
          <p:nvPr>
            <p:ph type="dt" sz="half" idx="10"/>
          </p:nvPr>
        </p:nvSpPr>
        <p:spPr/>
        <p:txBody>
          <a:bodyPr/>
          <a:lstStyle/>
          <a:p>
            <a:fld id="{40EF2AB2-30B3-4A2E-97FC-8C8B123C0F31}" type="datetimeFigureOut">
              <a:rPr lang="fr-TN" smtClean="0"/>
              <a:t>11/10/2023</a:t>
            </a:fld>
            <a:endParaRPr lang="fr-TN"/>
          </a:p>
        </p:txBody>
      </p:sp>
      <p:sp>
        <p:nvSpPr>
          <p:cNvPr id="6" name="Espace réservé du pied de page 5">
            <a:extLst>
              <a:ext uri="{FF2B5EF4-FFF2-40B4-BE49-F238E27FC236}">
                <a16:creationId xmlns:a16="http://schemas.microsoft.com/office/drawing/2014/main" id="{627BEB28-B976-490D-BC2D-A1192C4CC9A0}"/>
              </a:ext>
            </a:extLst>
          </p:cNvPr>
          <p:cNvSpPr>
            <a:spLocks noGrp="1"/>
          </p:cNvSpPr>
          <p:nvPr>
            <p:ph type="ftr" sz="quarter" idx="11"/>
          </p:nvPr>
        </p:nvSpPr>
        <p:spPr/>
        <p:txBody>
          <a:bodyPr/>
          <a:lstStyle/>
          <a:p>
            <a:endParaRPr lang="fr-TN"/>
          </a:p>
        </p:txBody>
      </p:sp>
      <p:sp>
        <p:nvSpPr>
          <p:cNvPr id="7" name="Espace réservé du numéro de diapositive 6">
            <a:extLst>
              <a:ext uri="{FF2B5EF4-FFF2-40B4-BE49-F238E27FC236}">
                <a16:creationId xmlns:a16="http://schemas.microsoft.com/office/drawing/2014/main" id="{082A8A8B-8C2F-4B97-9176-126CCE4D0E14}"/>
              </a:ext>
            </a:extLst>
          </p:cNvPr>
          <p:cNvSpPr>
            <a:spLocks noGrp="1"/>
          </p:cNvSpPr>
          <p:nvPr>
            <p:ph type="sldNum" sz="quarter" idx="12"/>
          </p:nvPr>
        </p:nvSpPr>
        <p:spPr/>
        <p:txBody>
          <a:bodyPr/>
          <a:lstStyle/>
          <a:p>
            <a:fld id="{A96E0B78-31C9-43FD-953E-FCC1D40EAD04}" type="slidenum">
              <a:rPr lang="fr-TN" smtClean="0"/>
              <a:t>‹N°›</a:t>
            </a:fld>
            <a:endParaRPr lang="fr-TN"/>
          </a:p>
        </p:txBody>
      </p:sp>
    </p:spTree>
    <p:extLst>
      <p:ext uri="{BB962C8B-B14F-4D97-AF65-F5344CB8AC3E}">
        <p14:creationId xmlns:p14="http://schemas.microsoft.com/office/powerpoint/2010/main" val="22455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980D07D-B41E-4F1B-8E7B-C678DCC60C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TN"/>
          </a:p>
        </p:txBody>
      </p:sp>
      <p:sp>
        <p:nvSpPr>
          <p:cNvPr id="3" name="Espace réservé du texte 2">
            <a:extLst>
              <a:ext uri="{FF2B5EF4-FFF2-40B4-BE49-F238E27FC236}">
                <a16:creationId xmlns:a16="http://schemas.microsoft.com/office/drawing/2014/main" id="{102DE400-3D04-4B11-B94B-801DF3FD2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A2D29973-3774-4B85-BC76-62E28CF776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EF2AB2-30B3-4A2E-97FC-8C8B123C0F31}" type="datetimeFigureOut">
              <a:rPr lang="fr-TN" smtClean="0"/>
              <a:t>11/10/2023</a:t>
            </a:fld>
            <a:endParaRPr lang="fr-TN"/>
          </a:p>
        </p:txBody>
      </p:sp>
      <p:sp>
        <p:nvSpPr>
          <p:cNvPr id="5" name="Espace réservé du pied de page 4">
            <a:extLst>
              <a:ext uri="{FF2B5EF4-FFF2-40B4-BE49-F238E27FC236}">
                <a16:creationId xmlns:a16="http://schemas.microsoft.com/office/drawing/2014/main" id="{B05526E5-ECDD-4C88-A60C-347AD53CE0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TN"/>
          </a:p>
        </p:txBody>
      </p:sp>
      <p:sp>
        <p:nvSpPr>
          <p:cNvPr id="6" name="Espace réservé du numéro de diapositive 5">
            <a:extLst>
              <a:ext uri="{FF2B5EF4-FFF2-40B4-BE49-F238E27FC236}">
                <a16:creationId xmlns:a16="http://schemas.microsoft.com/office/drawing/2014/main" id="{C5479A71-DF8B-44AD-AAB5-BC3428D1A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E0B78-31C9-43FD-953E-FCC1D40EAD04}" type="slidenum">
              <a:rPr lang="fr-TN" smtClean="0"/>
              <a:t>‹N°›</a:t>
            </a:fld>
            <a:endParaRPr lang="fr-TN"/>
          </a:p>
        </p:txBody>
      </p:sp>
    </p:spTree>
    <p:extLst>
      <p:ext uri="{BB962C8B-B14F-4D97-AF65-F5344CB8AC3E}">
        <p14:creationId xmlns:p14="http://schemas.microsoft.com/office/powerpoint/2010/main" val="1983281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T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8ACDEC-4A75-4D7E-A116-1344963134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886FBE-71E4-4C4E-85BE-9BB04B5D88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29899-B643-4492-BE2B-7EEE6CF365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AAE28-735A-429A-8545-68B7E7922CB8}" type="datetime1">
              <a:rPr lang="en-US" smtClean="0"/>
              <a:t>10/11/2023</a:t>
            </a:fld>
            <a:endParaRPr lang="en-US"/>
          </a:p>
        </p:txBody>
      </p:sp>
      <p:sp>
        <p:nvSpPr>
          <p:cNvPr id="5" name="Footer Placeholder 4">
            <a:extLst>
              <a:ext uri="{FF2B5EF4-FFF2-40B4-BE49-F238E27FC236}">
                <a16:creationId xmlns:a16="http://schemas.microsoft.com/office/drawing/2014/main" id="{A81DBEC5-2151-47BB-9484-437784F4C4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8C11DA-074A-41E0-9609-A511677CC6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2C3620-4DE2-48EF-AF31-0F5DD9BFD6D6}" type="slidenum">
              <a:rPr lang="en-US" smtClean="0"/>
              <a:t>‹N°›</a:t>
            </a:fld>
            <a:endParaRPr lang="en-US"/>
          </a:p>
        </p:txBody>
      </p:sp>
    </p:spTree>
    <p:extLst>
      <p:ext uri="{BB962C8B-B14F-4D97-AF65-F5344CB8AC3E}">
        <p14:creationId xmlns:p14="http://schemas.microsoft.com/office/powerpoint/2010/main" val="41516977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69_7D0F1BD5.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B6834D5-810E-48A5-9330-72A50C9E2C01}"/>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sp>
        <p:nvSpPr>
          <p:cNvPr id="25" name="Rectangle 24">
            <a:extLst>
              <a:ext uri="{FF2B5EF4-FFF2-40B4-BE49-F238E27FC236}">
                <a16:creationId xmlns:a16="http://schemas.microsoft.com/office/drawing/2014/main" id="{CD56672A-911B-46CA-8EA1-A2F270455699}"/>
              </a:ext>
            </a:extLst>
          </p:cNvPr>
          <p:cNvSpPr>
            <a:spLocks noChangeArrowheads="1"/>
          </p:cNvSpPr>
          <p:nvPr/>
        </p:nvSpPr>
        <p:spPr bwMode="auto">
          <a:xfrm>
            <a:off x="2598238" y="134656"/>
            <a:ext cx="2895601" cy="1177245"/>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fontAlgn="base">
              <a:spcBef>
                <a:spcPct val="0"/>
              </a:spcBef>
              <a:spcAft>
                <a:spcPct val="0"/>
              </a:spcAft>
            </a:pPr>
            <a:r>
              <a:rPr lang="fr-FR" sz="1200" b="1" dirty="0">
                <a:solidFill>
                  <a:schemeClr val="tx1">
                    <a:lumMod val="95000"/>
                    <a:lumOff val="5000"/>
                  </a:schemeClr>
                </a:solidFill>
                <a:effectLst>
                  <a:outerShdw blurRad="50800" dist="38100" dir="8100000" algn="tr" rotWithShape="0">
                    <a:prstClr val="black">
                      <a:alpha val="40000"/>
                    </a:prstClr>
                  </a:outerShdw>
                </a:effectLst>
                <a:ea typeface="Times New Roman" pitchFamily="18" charset="0"/>
                <a:cs typeface="Arial" pitchFamily="34" charset="0"/>
              </a:rPr>
              <a:t>Université de Sfax</a:t>
            </a:r>
            <a:endParaRPr lang="fr-FR" sz="1050" dirty="0">
              <a:solidFill>
                <a:schemeClr val="tx1">
                  <a:lumMod val="95000"/>
                  <a:lumOff val="5000"/>
                </a:schemeClr>
              </a:solidFill>
              <a:effectLst>
                <a:outerShdw blurRad="50800" dist="38100" dir="8100000" algn="tr" rotWithShape="0">
                  <a:prstClr val="black">
                    <a:alpha val="40000"/>
                  </a:prstClr>
                </a:outerShdw>
              </a:effectLst>
              <a:cs typeface="Arial" pitchFamily="34" charset="0"/>
            </a:endParaRPr>
          </a:p>
          <a:p>
            <a:pPr algn="ctr" defTabSz="685800" eaLnBrk="0" fontAlgn="base" hangingPunct="0">
              <a:spcBef>
                <a:spcPct val="0"/>
              </a:spcBef>
              <a:spcAft>
                <a:spcPct val="0"/>
              </a:spcAft>
            </a:pPr>
            <a:r>
              <a:rPr lang="fr-FR" sz="1200" b="1" dirty="0">
                <a:solidFill>
                  <a:schemeClr val="tx1">
                    <a:lumMod val="95000"/>
                    <a:lumOff val="5000"/>
                  </a:schemeClr>
                </a:solidFill>
                <a:effectLst>
                  <a:outerShdw blurRad="50800" dist="38100" dir="8100000" algn="tr" rotWithShape="0">
                    <a:prstClr val="black">
                      <a:alpha val="40000"/>
                    </a:prstClr>
                  </a:outerShdw>
                </a:effectLst>
                <a:ea typeface="Times New Roman" pitchFamily="18" charset="0"/>
                <a:cs typeface="Arial" pitchFamily="34" charset="0"/>
              </a:rPr>
              <a:t>***</a:t>
            </a:r>
            <a:endParaRPr lang="fr-FR" sz="1050" dirty="0">
              <a:solidFill>
                <a:schemeClr val="tx1">
                  <a:lumMod val="95000"/>
                  <a:lumOff val="5000"/>
                </a:schemeClr>
              </a:solidFill>
              <a:effectLst>
                <a:outerShdw blurRad="50800" dist="38100" dir="8100000" algn="tr" rotWithShape="0">
                  <a:prstClr val="black">
                    <a:alpha val="40000"/>
                  </a:prstClr>
                </a:outerShdw>
              </a:effectLst>
              <a:cs typeface="Arial" pitchFamily="34" charset="0"/>
            </a:endParaRPr>
          </a:p>
          <a:p>
            <a:pPr algn="ctr" defTabSz="685800" eaLnBrk="0" fontAlgn="base" hangingPunct="0">
              <a:spcBef>
                <a:spcPct val="0"/>
              </a:spcBef>
              <a:spcAft>
                <a:spcPct val="0"/>
              </a:spcAft>
            </a:pPr>
            <a:r>
              <a:rPr lang="fr-FR" sz="1200" b="1" dirty="0">
                <a:solidFill>
                  <a:schemeClr val="tx1">
                    <a:lumMod val="95000"/>
                    <a:lumOff val="5000"/>
                  </a:schemeClr>
                </a:solidFill>
                <a:effectLst>
                  <a:outerShdw blurRad="50800" dist="38100" dir="8100000" algn="tr" rotWithShape="0">
                    <a:prstClr val="black">
                      <a:alpha val="40000"/>
                    </a:prstClr>
                  </a:outerShdw>
                </a:effectLst>
                <a:cs typeface="Arial" pitchFamily="34" charset="0"/>
              </a:rPr>
              <a:t>Institut supérieur d’informatique et de multimédia de Sfax </a:t>
            </a:r>
          </a:p>
          <a:p>
            <a:pPr algn="ctr" defTabSz="685800" eaLnBrk="0" fontAlgn="base" hangingPunct="0">
              <a:spcBef>
                <a:spcPct val="0"/>
              </a:spcBef>
              <a:spcAft>
                <a:spcPct val="0"/>
              </a:spcAft>
            </a:pPr>
            <a:r>
              <a:rPr lang="fr-FR" sz="1200" b="1" dirty="0">
                <a:solidFill>
                  <a:schemeClr val="tx1">
                    <a:lumMod val="95000"/>
                    <a:lumOff val="5000"/>
                  </a:schemeClr>
                </a:solidFill>
                <a:effectLst>
                  <a:outerShdw blurRad="50800" dist="38100" dir="8100000" algn="tr" rotWithShape="0">
                    <a:prstClr val="black">
                      <a:alpha val="40000"/>
                    </a:prstClr>
                  </a:outerShdw>
                </a:effectLst>
                <a:ea typeface="Times New Roman" pitchFamily="18" charset="0"/>
                <a:cs typeface="Arial" pitchFamily="34" charset="0"/>
              </a:rPr>
              <a:t>***</a:t>
            </a:r>
            <a:endParaRPr lang="fr-FR" sz="1050" dirty="0">
              <a:solidFill>
                <a:schemeClr val="tx1">
                  <a:lumMod val="95000"/>
                  <a:lumOff val="5000"/>
                </a:schemeClr>
              </a:solidFill>
              <a:effectLst>
                <a:outerShdw blurRad="50800" dist="38100" dir="8100000" algn="tr" rotWithShape="0">
                  <a:prstClr val="black">
                    <a:alpha val="40000"/>
                  </a:prstClr>
                </a:outerShdw>
              </a:effectLst>
              <a:cs typeface="Arial" pitchFamily="34" charset="0"/>
            </a:endParaRPr>
          </a:p>
          <a:p>
            <a:pPr algn="ctr" defTabSz="685800" eaLnBrk="0" fontAlgn="base" hangingPunct="0">
              <a:spcBef>
                <a:spcPct val="0"/>
              </a:spcBef>
              <a:spcAft>
                <a:spcPct val="0"/>
              </a:spcAft>
            </a:pPr>
            <a:r>
              <a:rPr lang="fr-FR" sz="1200" b="1" dirty="0">
                <a:solidFill>
                  <a:schemeClr val="tx1">
                    <a:lumMod val="95000"/>
                    <a:lumOff val="5000"/>
                  </a:schemeClr>
                </a:solidFill>
                <a:effectLst>
                  <a:outerShdw blurRad="50800" dist="38100" dir="8100000" algn="tr" rotWithShape="0">
                    <a:prstClr val="black">
                      <a:alpha val="40000"/>
                    </a:prstClr>
                  </a:outerShdw>
                </a:effectLst>
                <a:cs typeface="Arial" pitchFamily="34" charset="0"/>
              </a:rPr>
              <a:t>Section analyse de données et Big DATA</a:t>
            </a:r>
            <a:endParaRPr lang="fr-FR" sz="1600" dirty="0">
              <a:solidFill>
                <a:schemeClr val="tx1">
                  <a:lumMod val="95000"/>
                  <a:lumOff val="5000"/>
                </a:schemeClr>
              </a:solidFill>
              <a:effectLst>
                <a:outerShdw blurRad="50800" dist="38100" dir="8100000" algn="tr" rotWithShape="0">
                  <a:prstClr val="black">
                    <a:alpha val="40000"/>
                  </a:prstClr>
                </a:outerShdw>
              </a:effectLst>
              <a:cs typeface="Arial" pitchFamily="34" charset="0"/>
            </a:endParaRPr>
          </a:p>
        </p:txBody>
      </p:sp>
      <p:sp>
        <p:nvSpPr>
          <p:cNvPr id="26" name="TextBox 72">
            <a:extLst>
              <a:ext uri="{FF2B5EF4-FFF2-40B4-BE49-F238E27FC236}">
                <a16:creationId xmlns:a16="http://schemas.microsoft.com/office/drawing/2014/main" id="{978E1994-B2E0-43BA-B81D-969E60DAF7FF}"/>
              </a:ext>
            </a:extLst>
          </p:cNvPr>
          <p:cNvSpPr txBox="1"/>
          <p:nvPr/>
        </p:nvSpPr>
        <p:spPr>
          <a:xfrm>
            <a:off x="861017" y="1654674"/>
            <a:ext cx="6370043" cy="1077218"/>
          </a:xfrm>
          <a:prstGeom prst="rect">
            <a:avLst/>
          </a:prstGeom>
          <a:noFill/>
        </p:spPr>
        <p:txBody>
          <a:bodyPr wrap="square" rtlCol="0">
            <a:spAutoFit/>
          </a:bodyPr>
          <a:lstStyle/>
          <a:p>
            <a:pPr algn="ctr"/>
            <a:r>
              <a:rPr lang="en-US" sz="3200" b="1" dirty="0">
                <a:solidFill>
                  <a:schemeClr val="tx1">
                    <a:lumMod val="95000"/>
                    <a:lumOff val="5000"/>
                  </a:schemeClr>
                </a:solidFill>
                <a:latin typeface="Tw Cen MT" panose="020B0602020104020603" pitchFamily="34" charset="0"/>
              </a:rPr>
              <a:t>PRESENTATION DE PROJET DE FIN </a:t>
            </a:r>
            <a:r>
              <a:rPr lang="en-US" sz="3200" b="1" dirty="0">
                <a:solidFill>
                  <a:schemeClr val="tx1">
                    <a:lumMod val="95000"/>
                    <a:lumOff val="5000"/>
                  </a:schemeClr>
                </a:solidFill>
                <a:effectLst>
                  <a:outerShdw blurRad="50800" dist="38100" dir="2700000" algn="tl" rotWithShape="0">
                    <a:prstClr val="black">
                      <a:alpha val="40000"/>
                    </a:prstClr>
                  </a:outerShdw>
                </a:effectLst>
                <a:latin typeface="Tw Cen MT" panose="020B0602020104020603" pitchFamily="34" charset="0"/>
              </a:rPr>
              <a:t>D’ETUDE</a:t>
            </a:r>
          </a:p>
        </p:txBody>
      </p:sp>
      <p:sp>
        <p:nvSpPr>
          <p:cNvPr id="27" name="Rectangle 26">
            <a:extLst>
              <a:ext uri="{FF2B5EF4-FFF2-40B4-BE49-F238E27FC236}">
                <a16:creationId xmlns:a16="http://schemas.microsoft.com/office/drawing/2014/main" id="{6A4D3289-2A34-41A1-9941-EC8AB19FA51A}"/>
              </a:ext>
            </a:extLst>
          </p:cNvPr>
          <p:cNvSpPr/>
          <p:nvPr/>
        </p:nvSpPr>
        <p:spPr>
          <a:xfrm>
            <a:off x="57875" y="2929326"/>
            <a:ext cx="7976327" cy="2062103"/>
          </a:xfrm>
          <a:prstGeom prst="rect">
            <a:avLst/>
          </a:prstGeom>
        </p:spPr>
        <p:txBody>
          <a:bodyPr wrap="square">
            <a:spAutoFit/>
          </a:bodyPr>
          <a:lstStyle/>
          <a:p>
            <a:pPr algn="ctr"/>
            <a:r>
              <a:rPr lang="fr-FR" sz="3200" i="1" cap="all" dirty="0">
                <a:solidFill>
                  <a:schemeClr val="tx1">
                    <a:lumMod val="95000"/>
                    <a:lumOff val="5000"/>
                  </a:schemeClr>
                </a:solidFill>
                <a:effectLst>
                  <a:outerShdw blurRad="50800" dist="38100" dir="2700000" algn="tl" rotWithShape="0">
                    <a:prstClr val="black">
                      <a:alpha val="40000"/>
                    </a:prstClr>
                  </a:outerShdw>
                </a:effectLst>
              </a:rPr>
              <a:t> </a:t>
            </a:r>
            <a:r>
              <a:rPr lang="fr-FR" sz="3200" b="1" i="1" cap="all" dirty="0">
                <a:effectLst>
                  <a:outerShdw blurRad="50800" dist="38100" dir="2700000" algn="tl" rotWithShape="0">
                    <a:prstClr val="black">
                      <a:alpha val="40000"/>
                    </a:prstClr>
                  </a:outerShdw>
                </a:effectLst>
              </a:rPr>
              <a:t>mise en place d’une application décisionnelle pour la </a:t>
            </a:r>
            <a:r>
              <a:rPr lang="fr-FR" sz="3200" b="1" i="1" dirty="0">
                <a:effectLst>
                  <a:outerShdw blurRad="50800" dist="38100" dir="2700000" algn="tl" rotWithShape="0">
                    <a:prstClr val="black">
                      <a:alpha val="40000"/>
                    </a:prstClr>
                  </a:outerShdw>
                </a:effectLst>
                <a:latin typeface="Tw Cen MT" panose="020B0602020104020603" pitchFamily="34" charset="0"/>
              </a:rPr>
              <a:t>GESTION FINANCIÈRE ET LA GESTION RESSOURCES HUMAINES</a:t>
            </a:r>
            <a:r>
              <a:rPr lang="fr-FR" sz="3200" b="1" i="1" cap="all" dirty="0">
                <a:effectLst>
                  <a:outerShdw blurRad="50800" dist="38100" dir="2700000" algn="tl" rotWithShape="0">
                    <a:prstClr val="black">
                      <a:alpha val="40000"/>
                    </a:prstClr>
                  </a:outerShdw>
                </a:effectLst>
                <a:latin typeface="Tw Cen MT" panose="020B0602020104020603" pitchFamily="34" charset="0"/>
              </a:rPr>
              <a:t> </a:t>
            </a:r>
            <a:r>
              <a:rPr lang="fr-FR" sz="3200" b="1" i="1" cap="all" dirty="0">
                <a:effectLst>
                  <a:outerShdw blurRad="50800" dist="38100" dir="2700000" algn="tl" rotWithShape="0">
                    <a:prstClr val="black">
                      <a:alpha val="40000"/>
                    </a:prstClr>
                  </a:outerShdw>
                </a:effectLst>
              </a:rPr>
              <a:t>de cftp</a:t>
            </a:r>
            <a:endParaRPr lang="en-US" sz="3200" b="1" i="1" dirty="0">
              <a:effectLst>
                <a:outerShdw blurRad="50800" dist="38100" dir="2700000" algn="tl" rotWithShape="0">
                  <a:prstClr val="black">
                    <a:alpha val="40000"/>
                  </a:prstClr>
                </a:outerShdw>
              </a:effectLst>
            </a:endParaRPr>
          </a:p>
        </p:txBody>
      </p:sp>
      <p:pic>
        <p:nvPicPr>
          <p:cNvPr id="29" name="Image 28" descr="Une image contenant texte, graphisme, Graphique, logo&#10;&#10;Description générée automatiquement">
            <a:extLst>
              <a:ext uri="{FF2B5EF4-FFF2-40B4-BE49-F238E27FC236}">
                <a16:creationId xmlns:a16="http://schemas.microsoft.com/office/drawing/2014/main" id="{F5C861F9-4247-4E8F-BA36-9D01D0EED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06" y="-198486"/>
            <a:ext cx="1660393" cy="1475904"/>
          </a:xfrm>
          <a:prstGeom prst="rect">
            <a:avLst/>
          </a:prstGeom>
          <a:effectLst>
            <a:outerShdw blurRad="50800" dist="38100" dir="2700000" algn="tl" rotWithShape="0">
              <a:prstClr val="black">
                <a:alpha val="40000"/>
              </a:prstClr>
            </a:outerShdw>
          </a:effectLst>
        </p:spPr>
      </p:pic>
      <p:sp>
        <p:nvSpPr>
          <p:cNvPr id="31" name="Text Placeholder 23">
            <a:extLst>
              <a:ext uri="{FF2B5EF4-FFF2-40B4-BE49-F238E27FC236}">
                <a16:creationId xmlns:a16="http://schemas.microsoft.com/office/drawing/2014/main" id="{D5C70F2D-AB32-4A91-BDB2-7442F04A14A1}"/>
              </a:ext>
            </a:extLst>
          </p:cNvPr>
          <p:cNvSpPr txBox="1">
            <a:spLocks/>
          </p:cNvSpPr>
          <p:nvPr/>
        </p:nvSpPr>
        <p:spPr>
          <a:xfrm>
            <a:off x="678816" y="5328032"/>
            <a:ext cx="1828800" cy="292987"/>
          </a:xfrm>
          <a:prstGeom prst="rect">
            <a:avLst/>
          </a:prstGeom>
        </p:spPr>
        <p:txBody>
          <a:bodyPr wrap="square" lIns="0" tIns="0" rIns="0" bIns="0" anchor="ctr">
            <a:noAutofit/>
          </a:bodyPr>
          <a:lstStyle>
            <a:lvl1pPr marL="0" indent="0" algn="r" defTabSz="914400" rtl="0" eaLnBrk="1" latinLnBrk="0" hangingPunct="1">
              <a:spcBef>
                <a:spcPct val="20000"/>
              </a:spcBef>
              <a:buFont typeface="Arial" pitchFamily="34" charset="0"/>
              <a:buNone/>
              <a:defRPr sz="1400" b="1"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algn="l"/>
            <a:r>
              <a:rPr lang="fr-FR" sz="2000" i="1" dirty="0">
                <a:solidFill>
                  <a:schemeClr val="tx1"/>
                </a:solidFill>
                <a:effectLst>
                  <a:outerShdw blurRad="50800" dist="38100" dir="2700000" algn="tl"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Encadré</a:t>
            </a:r>
            <a:r>
              <a:rPr lang="fr-FR" sz="2000" i="1" dirty="0">
                <a:solidFill>
                  <a:schemeClr val="tx1">
                    <a:lumMod val="75000"/>
                    <a:lumOff val="25000"/>
                  </a:schemeClr>
                </a:solidFill>
                <a:effectLst>
                  <a:outerShdw blurRad="50800" dist="38100" dir="2700000" algn="tl"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 </a:t>
            </a:r>
            <a:r>
              <a:rPr lang="fr-FR" sz="2000" i="1" dirty="0">
                <a:solidFill>
                  <a:schemeClr val="tx1"/>
                </a:solidFill>
                <a:effectLst>
                  <a:outerShdw blurRad="50800" dist="38100" dir="2700000" algn="tl"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par</a:t>
            </a:r>
            <a:r>
              <a:rPr lang="fr-FR" sz="2000" i="1" dirty="0">
                <a:solidFill>
                  <a:schemeClr val="tx1">
                    <a:lumMod val="75000"/>
                    <a:lumOff val="25000"/>
                  </a:schemeClr>
                </a:solidFill>
                <a:effectLst>
                  <a:outerShdw blurRad="50800" dist="38100" dir="2700000" algn="tl"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32" name="Text Placeholder 22">
            <a:extLst>
              <a:ext uri="{FF2B5EF4-FFF2-40B4-BE49-F238E27FC236}">
                <a16:creationId xmlns:a16="http://schemas.microsoft.com/office/drawing/2014/main" id="{B38A293D-36D9-47FC-A5EA-3EB765AE0663}"/>
              </a:ext>
            </a:extLst>
          </p:cNvPr>
          <p:cNvSpPr txBox="1">
            <a:spLocks/>
          </p:cNvSpPr>
          <p:nvPr/>
        </p:nvSpPr>
        <p:spPr>
          <a:xfrm>
            <a:off x="678816" y="5796033"/>
            <a:ext cx="2030386" cy="661988"/>
          </a:xfrm>
          <a:prstGeom prst="rect">
            <a:avLst/>
          </a:prstGeom>
        </p:spPr>
        <p:txBody>
          <a:bodyPr wrap="square" lIns="0" tIns="0" rIns="0" bIns="0" anchor="t">
            <a:noAutofit/>
          </a:bodyPr>
          <a:lstStyle>
            <a:lvl1pPr marL="0" indent="0" algn="r" defTabSz="914400" rtl="0" eaLnBrk="1" latinLnBrk="0" hangingPunct="1">
              <a:spcBef>
                <a:spcPct val="20000"/>
              </a:spcBef>
              <a:buFont typeface="Arial" pitchFamily="34" charset="0"/>
              <a:buNone/>
              <a:defRPr sz="1100" b="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lvl="0" algn="l"/>
            <a:r>
              <a:rPr lang="en-US" sz="1600" b="1" dirty="0">
                <a:solidFill>
                  <a:schemeClr val="tx1">
                    <a:lumMod val="90000"/>
                    <a:lumOff val="10000"/>
                  </a:schemeClr>
                </a:solidFill>
                <a:effectLst>
                  <a:outerShdw blurRad="50800" dist="38100" dir="2700000" algn="tl" rotWithShape="0">
                    <a:prstClr val="black">
                      <a:alpha val="40000"/>
                    </a:prstClr>
                  </a:outerShdw>
                </a:effectLst>
                <a:latin typeface="Roboto Condensed"/>
              </a:rPr>
              <a:t>Mr. ZLITNI Tarek</a:t>
            </a:r>
          </a:p>
          <a:p>
            <a:pPr lvl="0" algn="l"/>
            <a:r>
              <a:rPr lang="en-US" sz="1600" b="1" dirty="0">
                <a:solidFill>
                  <a:schemeClr val="tx1">
                    <a:lumMod val="90000"/>
                    <a:lumOff val="10000"/>
                  </a:schemeClr>
                </a:solidFill>
                <a:effectLst>
                  <a:outerShdw blurRad="50800" dist="38100" dir="2700000" algn="tl" rotWithShape="0">
                    <a:prstClr val="black">
                      <a:alpha val="40000"/>
                    </a:prstClr>
                  </a:outerShdw>
                </a:effectLst>
                <a:latin typeface="Roboto Condensed"/>
              </a:rPr>
              <a:t>Mr. AYEDI Kais</a:t>
            </a:r>
          </a:p>
        </p:txBody>
      </p:sp>
      <p:sp>
        <p:nvSpPr>
          <p:cNvPr id="34" name="Text Placeholder 21">
            <a:extLst>
              <a:ext uri="{FF2B5EF4-FFF2-40B4-BE49-F238E27FC236}">
                <a16:creationId xmlns:a16="http://schemas.microsoft.com/office/drawing/2014/main" id="{11235E98-E2FE-483B-9FC0-4D0C08992C55}"/>
              </a:ext>
            </a:extLst>
          </p:cNvPr>
          <p:cNvSpPr txBox="1">
            <a:spLocks/>
          </p:cNvSpPr>
          <p:nvPr/>
        </p:nvSpPr>
        <p:spPr>
          <a:xfrm>
            <a:off x="6233569" y="5328032"/>
            <a:ext cx="2645178" cy="292987"/>
          </a:xfrm>
          <a:prstGeom prst="rect">
            <a:avLst/>
          </a:prstGeom>
        </p:spPr>
        <p:txBody>
          <a:bodyPr wrap="square" lIns="0" tIns="0" rIns="0" bIns="0" anchor="ctr">
            <a:noAutofit/>
          </a:bodyPr>
          <a:lstStyle>
            <a:lvl1pPr marL="0" indent="0" algn="l" defTabSz="914400" rtl="0" eaLnBrk="1" latinLnBrk="0" hangingPunct="1">
              <a:spcBef>
                <a:spcPct val="20000"/>
              </a:spcBef>
              <a:buFont typeface="Arial" pitchFamily="34" charset="0"/>
              <a:buNone/>
              <a:defRPr sz="1400" b="1"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lvl="0"/>
            <a:r>
              <a:rPr lang="fr-FR" sz="2000" i="1" dirty="0">
                <a:solidFill>
                  <a:schemeClr val="tx1"/>
                </a:solidFill>
                <a:effectLst>
                  <a:outerShdw blurRad="50800" dist="38100" dir="2700000" algn="tl" rotWithShape="0">
                    <a:prstClr val="black">
                      <a:alpha val="40000"/>
                    </a:prstClr>
                  </a:outerShdw>
                </a:effectLst>
                <a:latin typeface="Roboto Condensed"/>
              </a:rPr>
              <a:t>Réalisé</a:t>
            </a:r>
            <a:r>
              <a:rPr lang="en-US" sz="2000" i="1" dirty="0">
                <a:solidFill>
                  <a:schemeClr val="tx1">
                    <a:lumMod val="75000"/>
                    <a:lumOff val="25000"/>
                  </a:schemeClr>
                </a:solidFill>
                <a:effectLst>
                  <a:outerShdw blurRad="50800" dist="38100" dir="2700000" algn="tl" rotWithShape="0">
                    <a:prstClr val="black">
                      <a:alpha val="40000"/>
                    </a:prstClr>
                  </a:outerShdw>
                </a:effectLst>
                <a:latin typeface="Roboto Condensed"/>
              </a:rPr>
              <a:t> </a:t>
            </a:r>
            <a:r>
              <a:rPr lang="en-US" sz="2000" i="1" dirty="0">
                <a:solidFill>
                  <a:schemeClr val="tx1"/>
                </a:solidFill>
                <a:effectLst>
                  <a:outerShdw blurRad="50800" dist="38100" dir="2700000" algn="tl" rotWithShape="0">
                    <a:prstClr val="black">
                      <a:alpha val="40000"/>
                    </a:prstClr>
                  </a:outerShdw>
                </a:effectLst>
                <a:latin typeface="Roboto Condensed"/>
              </a:rPr>
              <a:t>par</a:t>
            </a:r>
            <a:r>
              <a:rPr lang="en-US" sz="2000" i="1" dirty="0">
                <a:solidFill>
                  <a:schemeClr val="tx1">
                    <a:lumMod val="75000"/>
                    <a:lumOff val="25000"/>
                  </a:schemeClr>
                </a:solidFill>
                <a:effectLst>
                  <a:outerShdw blurRad="50800" dist="38100" dir="2700000" algn="tl" rotWithShape="0">
                    <a:prstClr val="black">
                      <a:alpha val="40000"/>
                    </a:prstClr>
                  </a:outerShdw>
                </a:effectLst>
                <a:latin typeface="Roboto Condensed"/>
              </a:rPr>
              <a:t> :</a:t>
            </a:r>
          </a:p>
        </p:txBody>
      </p:sp>
      <p:sp>
        <p:nvSpPr>
          <p:cNvPr id="35" name="Text Placeholder 20">
            <a:extLst>
              <a:ext uri="{FF2B5EF4-FFF2-40B4-BE49-F238E27FC236}">
                <a16:creationId xmlns:a16="http://schemas.microsoft.com/office/drawing/2014/main" id="{85FD2C93-D9C9-4EDF-A61E-EF2E3F7FCD47}"/>
              </a:ext>
            </a:extLst>
          </p:cNvPr>
          <p:cNvSpPr txBox="1">
            <a:spLocks/>
          </p:cNvSpPr>
          <p:nvPr/>
        </p:nvSpPr>
        <p:spPr>
          <a:xfrm>
            <a:off x="6233569" y="5796033"/>
            <a:ext cx="1213432" cy="601221"/>
          </a:xfrm>
          <a:prstGeom prst="rect">
            <a:avLst/>
          </a:prstGeom>
        </p:spPr>
        <p:txBody>
          <a:bodyPr wrap="square" lIns="0" tIns="0" rIns="0" bIns="0" anchor="t">
            <a:noAutofit/>
          </a:bodyPr>
          <a:lstStyle>
            <a:lvl1pPr marL="0" indent="0" algn="l" defTabSz="914400" rtl="0" eaLnBrk="1" latinLnBrk="0" hangingPunct="1">
              <a:spcBef>
                <a:spcPct val="20000"/>
              </a:spcBef>
              <a:buFont typeface="Arial" pitchFamily="34" charset="0"/>
              <a:buNone/>
              <a:defRPr sz="1100" b="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lumMod val="90000"/>
                    <a:lumOff val="10000"/>
                  </a:schemeClr>
                </a:solidFill>
                <a:effectLst>
                  <a:outerShdw blurRad="50800" dist="38100" dir="2700000" algn="tl" rotWithShape="0">
                    <a:prstClr val="black">
                      <a:alpha val="40000"/>
                    </a:prstClr>
                  </a:outerShdw>
                </a:effectLst>
                <a:uLnTx/>
                <a:uFillTx/>
                <a:latin typeface="Roboto Condensed"/>
                <a:ea typeface="+mn-ea"/>
              </a:rPr>
              <a:t>KEBAILI Majdi</a:t>
            </a:r>
          </a:p>
        </p:txBody>
      </p:sp>
      <p:pic>
        <p:nvPicPr>
          <p:cNvPr id="36" name="Image 35">
            <a:extLst>
              <a:ext uri="{FF2B5EF4-FFF2-40B4-BE49-F238E27FC236}">
                <a16:creationId xmlns:a16="http://schemas.microsoft.com/office/drawing/2014/main" id="{7C866793-142F-4EB6-B6F5-ED513B543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6455" y="84096"/>
            <a:ext cx="1150137" cy="1150137"/>
          </a:xfrm>
          <a:prstGeom prst="rect">
            <a:avLst/>
          </a:prstGeom>
          <a:effectLst>
            <a:outerShdw blurRad="50800" dist="38100" dir="2700000" algn="tl" rotWithShape="0">
              <a:prstClr val="black">
                <a:alpha val="40000"/>
              </a:prstClr>
            </a:outerShdw>
          </a:effectLst>
        </p:spPr>
      </p:pic>
      <p:sp>
        <p:nvSpPr>
          <p:cNvPr id="39" name="Rectangle 38">
            <a:extLst>
              <a:ext uri="{FF2B5EF4-FFF2-40B4-BE49-F238E27FC236}">
                <a16:creationId xmlns:a16="http://schemas.microsoft.com/office/drawing/2014/main" id="{823E258E-A0A3-45DE-A24D-A998A9DE513C}"/>
              </a:ext>
            </a:extLst>
          </p:cNvPr>
          <p:cNvSpPr/>
          <p:nvPr/>
        </p:nvSpPr>
        <p:spPr>
          <a:xfrm>
            <a:off x="9387068" y="6165317"/>
            <a:ext cx="2804932" cy="692683"/>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solidFill>
                <a:srgbClr val="D6DCE5"/>
              </a:solidFill>
            </a:endParaRPr>
          </a:p>
        </p:txBody>
      </p:sp>
      <p:sp>
        <p:nvSpPr>
          <p:cNvPr id="28" name="Rectangle 27">
            <a:extLst>
              <a:ext uri="{FF2B5EF4-FFF2-40B4-BE49-F238E27FC236}">
                <a16:creationId xmlns:a16="http://schemas.microsoft.com/office/drawing/2014/main" id="{780519E5-E614-4032-A69A-2B31F153CCF9}"/>
              </a:ext>
            </a:extLst>
          </p:cNvPr>
          <p:cNvSpPr/>
          <p:nvPr/>
        </p:nvSpPr>
        <p:spPr>
          <a:xfrm>
            <a:off x="2650816" y="6483048"/>
            <a:ext cx="2790444" cy="338554"/>
          </a:xfrm>
          <a:prstGeom prst="rect">
            <a:avLst/>
          </a:prstGeom>
        </p:spPr>
        <p:txBody>
          <a:bodyPr wrap="none">
            <a:spAutoFit/>
          </a:bodyPr>
          <a:lstStyle/>
          <a:p>
            <a:pPr algn="ctr" eaLnBrk="0" hangingPunct="0">
              <a:defRPr/>
            </a:pPr>
            <a:r>
              <a:rPr lang="fr-FR" sz="1600" b="1" dirty="0">
                <a:solidFill>
                  <a:schemeClr val="tx1">
                    <a:lumMod val="95000"/>
                    <a:lumOff val="5000"/>
                  </a:schemeClr>
                </a:solidFill>
                <a:effectLst>
                  <a:outerShdw blurRad="50800" dist="38100" dir="2700000" algn="tl" rotWithShape="0">
                    <a:prstClr val="black">
                      <a:alpha val="40000"/>
                    </a:prstClr>
                  </a:outerShdw>
                </a:effectLst>
              </a:rPr>
              <a:t>Année universitaire 2022-2023</a:t>
            </a:r>
          </a:p>
        </p:txBody>
      </p:sp>
      <p:pic>
        <p:nvPicPr>
          <p:cNvPr id="38" name="Espace réservé pour une image  37">
            <a:extLst>
              <a:ext uri="{FF2B5EF4-FFF2-40B4-BE49-F238E27FC236}">
                <a16:creationId xmlns:a16="http://schemas.microsoft.com/office/drawing/2014/main" id="{749CF49D-EC85-4BC5-B9A0-9464669389CF}"/>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t="9703" b="9703"/>
          <a:stretch>
            <a:fillRect/>
          </a:stretch>
        </p:blipFill>
        <p:spPr>
          <a:xfrm>
            <a:off x="7731758" y="-1764357"/>
            <a:ext cx="7562851" cy="9144001"/>
          </a:xfrm>
          <a:effectLst>
            <a:outerShdw blurRad="63500" sx="102000" sy="102000" algn="ctr" rotWithShape="0">
              <a:prstClr val="black">
                <a:alpha val="40000"/>
              </a:prstClr>
            </a:outerShdw>
          </a:effectLst>
        </p:spPr>
      </p:pic>
      <p:cxnSp>
        <p:nvCxnSpPr>
          <p:cNvPr id="41" name="Connecteur droit 40">
            <a:extLst>
              <a:ext uri="{FF2B5EF4-FFF2-40B4-BE49-F238E27FC236}">
                <a16:creationId xmlns:a16="http://schemas.microsoft.com/office/drawing/2014/main" id="{6A0D66EC-DF59-41F9-BE48-A2C2FAC3A55C}"/>
              </a:ext>
            </a:extLst>
          </p:cNvPr>
          <p:cNvCxnSpPr>
            <a:cxnSpLocks/>
          </p:cNvCxnSpPr>
          <p:nvPr/>
        </p:nvCxnSpPr>
        <p:spPr>
          <a:xfrm>
            <a:off x="2571570" y="2807644"/>
            <a:ext cx="2948937" cy="2743"/>
          </a:xfrm>
          <a:prstGeom prst="line">
            <a:avLst/>
          </a:prstGeom>
          <a:ln w="28575">
            <a:solidFill>
              <a:srgbClr val="4B7FAB"/>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9BE16350-9D98-4433-A7A5-A5D8329C5AAB}"/>
              </a:ext>
            </a:extLst>
          </p:cNvPr>
          <p:cNvCxnSpPr>
            <a:cxnSpLocks/>
          </p:cNvCxnSpPr>
          <p:nvPr/>
        </p:nvCxnSpPr>
        <p:spPr>
          <a:xfrm>
            <a:off x="2992155" y="5065287"/>
            <a:ext cx="2107767" cy="0"/>
          </a:xfrm>
          <a:prstGeom prst="line">
            <a:avLst/>
          </a:prstGeom>
          <a:ln w="28575">
            <a:solidFill>
              <a:srgbClr val="4B7F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74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anim calcmode="lin" valueType="num">
                                      <p:cBhvr>
                                        <p:cTn id="19" dur="1000" fill="hold"/>
                                        <p:tgtEl>
                                          <p:spTgt spid="26"/>
                                        </p:tgtEl>
                                        <p:attrNameLst>
                                          <p:attrName>ppt_x</p:attrName>
                                        </p:attrNameLst>
                                      </p:cBhvr>
                                      <p:tavLst>
                                        <p:tav tm="0">
                                          <p:val>
                                            <p:strVal val="#ppt_x"/>
                                          </p:val>
                                        </p:tav>
                                        <p:tav tm="100000">
                                          <p:val>
                                            <p:strVal val="#ppt_x"/>
                                          </p:val>
                                        </p:tav>
                                      </p:tavLst>
                                    </p:anim>
                                    <p:anim calcmode="lin" valueType="num">
                                      <p:cBhvr>
                                        <p:cTn id="20" dur="1000" fill="hold"/>
                                        <p:tgtEl>
                                          <p:spTgt spid="2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1000"/>
                                        <p:tgtEl>
                                          <p:spTgt spid="41"/>
                                        </p:tgtEl>
                                      </p:cBhvr>
                                    </p:animEffect>
                                    <p:anim calcmode="lin" valueType="num">
                                      <p:cBhvr>
                                        <p:cTn id="24" dur="1000" fill="hold"/>
                                        <p:tgtEl>
                                          <p:spTgt spid="41"/>
                                        </p:tgtEl>
                                        <p:attrNameLst>
                                          <p:attrName>ppt_x</p:attrName>
                                        </p:attrNameLst>
                                      </p:cBhvr>
                                      <p:tavLst>
                                        <p:tav tm="0">
                                          <p:val>
                                            <p:strVal val="#ppt_x"/>
                                          </p:val>
                                        </p:tav>
                                        <p:tav tm="100000">
                                          <p:val>
                                            <p:strVal val="#ppt_x"/>
                                          </p:val>
                                        </p:tav>
                                      </p:tavLst>
                                    </p:anim>
                                    <p:anim calcmode="lin" valueType="num">
                                      <p:cBhvr>
                                        <p:cTn id="25" dur="1000" fill="hold"/>
                                        <p:tgtEl>
                                          <p:spTgt spid="4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1000"/>
                                        <p:tgtEl>
                                          <p:spTgt spid="42"/>
                                        </p:tgtEl>
                                      </p:cBhvr>
                                    </p:animEffect>
                                    <p:anim calcmode="lin" valueType="num">
                                      <p:cBhvr>
                                        <p:cTn id="34" dur="1000" fill="hold"/>
                                        <p:tgtEl>
                                          <p:spTgt spid="42"/>
                                        </p:tgtEl>
                                        <p:attrNameLst>
                                          <p:attrName>ppt_x</p:attrName>
                                        </p:attrNameLst>
                                      </p:cBhvr>
                                      <p:tavLst>
                                        <p:tav tm="0">
                                          <p:val>
                                            <p:strVal val="#ppt_x"/>
                                          </p:val>
                                        </p:tav>
                                        <p:tav tm="100000">
                                          <p:val>
                                            <p:strVal val="#ppt_x"/>
                                          </p:val>
                                        </p:tav>
                                      </p:tavLst>
                                    </p:anim>
                                    <p:anim calcmode="lin" valueType="num">
                                      <p:cBhvr>
                                        <p:cTn id="35" dur="1000" fill="hold"/>
                                        <p:tgtEl>
                                          <p:spTgt spid="4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anim calcmode="lin" valueType="num">
                                      <p:cBhvr>
                                        <p:cTn id="49" dur="1000" fill="hold"/>
                                        <p:tgtEl>
                                          <p:spTgt spid="34"/>
                                        </p:tgtEl>
                                        <p:attrNameLst>
                                          <p:attrName>ppt_x</p:attrName>
                                        </p:attrNameLst>
                                      </p:cBhvr>
                                      <p:tavLst>
                                        <p:tav tm="0">
                                          <p:val>
                                            <p:strVal val="#ppt_x"/>
                                          </p:val>
                                        </p:tav>
                                        <p:tav tm="100000">
                                          <p:val>
                                            <p:strVal val="#ppt_x"/>
                                          </p:val>
                                        </p:tav>
                                      </p:tavLst>
                                    </p:anim>
                                    <p:anim calcmode="lin" valueType="num">
                                      <p:cBhvr>
                                        <p:cTn id="50" dur="1000" fill="hold"/>
                                        <p:tgtEl>
                                          <p:spTgt spid="3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strVal val="#ppt_x"/>
                                          </p:val>
                                        </p:tav>
                                        <p:tav tm="100000">
                                          <p:val>
                                            <p:strVal val="#ppt_x"/>
                                          </p:val>
                                        </p:tav>
                                      </p:tavLst>
                                    </p:anim>
                                    <p:anim calcmode="lin" valueType="num">
                                      <p:cBhvr>
                                        <p:cTn id="60" dur="1000" fill="hold"/>
                                        <p:tgtEl>
                                          <p:spTgt spid="2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31" grpId="0"/>
      <p:bldP spid="32" grpId="0"/>
      <p:bldP spid="34" grpId="0"/>
      <p:bldP spid="35" grpId="0"/>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2"/>
                  </a:solidFill>
                </a:rPr>
                <a:t>                           ETUDE DE L’EXISTANT</a:t>
              </a:r>
              <a:endParaRPr lang="fr-TN" sz="3600" b="1" dirty="0">
                <a:solidFill>
                  <a:schemeClr val="bg2"/>
                </a:solidFill>
              </a:endParaRP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90752"/>
            <a:ext cx="2717260" cy="383961"/>
            <a:chOff x="-3750196" y="5895293"/>
            <a:chExt cx="3262247"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450832" y="5940036"/>
              <a:ext cx="2962883" cy="667226"/>
            </a:xfrm>
            <a:prstGeom prst="rect">
              <a:avLst/>
            </a:prstGeom>
            <a:noFill/>
            <a:ln>
              <a:noFill/>
            </a:ln>
          </p:spPr>
          <p:txBody>
            <a:bodyPr wrap="square">
              <a:spAutoFit/>
            </a:bodyPr>
            <a:lstStyle/>
            <a:p>
              <a:r>
                <a:rPr kumimoji="0" lang="en-US" sz="1600" b="1" i="0" u="none" strike="noStrike" kern="1200" cap="none" spc="0" normalizeH="0" baseline="0" noProof="0" dirty="0">
                  <a:ln>
                    <a:solidFill>
                      <a:schemeClr val="bg1"/>
                    </a:solidFill>
                  </a:ln>
                  <a:solidFill>
                    <a:schemeClr val="bg1"/>
                  </a:solidFill>
                  <a:effectLst>
                    <a:outerShdw blurRad="50800" dist="38100" dir="2700000" algn="tl" rotWithShape="0">
                      <a:prstClr val="black">
                        <a:alpha val="40000"/>
                      </a:prstClr>
                    </a:outerShdw>
                  </a:effectLst>
                  <a:uLnTx/>
                  <a:uFillTx/>
                  <a:latin typeface="Tw Cen MT" panose="020B0602020104020603" pitchFamily="34" charset="0"/>
                  <a:cs typeface="Times New Roman" panose="02020603050405020304" pitchFamily="18" charset="0"/>
                </a:rPr>
                <a:t>CADRE DU PROJET</a:t>
              </a:r>
              <a:endParaRPr lang="fr-FR" sz="1600" dirty="0">
                <a:ln>
                  <a:solidFill>
                    <a:schemeClr val="bg1"/>
                  </a:solidFill>
                </a:ln>
                <a:solidFill>
                  <a:schemeClr val="bg1"/>
                </a:solidFill>
                <a:effectLst>
                  <a:outerShdw blurRad="50800" dist="38100" dir="2700000" algn="tl" rotWithShape="0">
                    <a:prstClr val="black">
                      <a:alpha val="40000"/>
                    </a:prstClr>
                  </a:outerShdw>
                </a:effectLst>
                <a:latin typeface="Tw Cen MT" panose="020B0602020104020603" pitchFamily="34" charset="0"/>
              </a:endParaRPr>
            </a:p>
          </p:txBody>
        </p:sp>
      </p:grpSp>
      <p:sp>
        <p:nvSpPr>
          <p:cNvPr id="38" name="TextBox 146">
            <a:extLst>
              <a:ext uri="{FF2B5EF4-FFF2-40B4-BE49-F238E27FC236}">
                <a16:creationId xmlns:a16="http://schemas.microsoft.com/office/drawing/2014/main" id="{071164C9-5CBB-404D-8D59-A8169514575A}"/>
              </a:ext>
            </a:extLst>
          </p:cNvPr>
          <p:cNvSpPr txBox="1"/>
          <p:nvPr/>
        </p:nvSpPr>
        <p:spPr>
          <a:xfrm>
            <a:off x="2373823" y="1202496"/>
            <a:ext cx="4852795" cy="830997"/>
          </a:xfrm>
          <a:prstGeom prst="rect">
            <a:avLst/>
          </a:prstGeom>
          <a:noFill/>
        </p:spPr>
        <p:txBody>
          <a:bodyPr wrap="square" rtlCol="0">
            <a:spAutoFit/>
          </a:bodyPr>
          <a:lstStyle/>
          <a:p>
            <a:pPr algn="ctr"/>
            <a:r>
              <a:rPr lang="en-US" sz="2400" b="1" u="sng" dirty="0">
                <a:solidFill>
                  <a:srgbClr val="006CD1"/>
                </a:solidFill>
                <a:latin typeface="Tw Cen MT" panose="020B0602020104020603" pitchFamily="34" charset="0"/>
              </a:rPr>
              <a:t>02</a:t>
            </a:r>
          </a:p>
          <a:p>
            <a:pPr algn="ctr"/>
            <a:r>
              <a:rPr lang="en-US" sz="2400" b="1" u="sng" dirty="0">
                <a:solidFill>
                  <a:srgbClr val="006CD1"/>
                </a:solidFill>
                <a:latin typeface="Tw Cen MT" panose="020B0602020104020603" pitchFamily="34" charset="0"/>
              </a:rPr>
              <a:t>SOLUTIONS PROPOSEES</a:t>
            </a:r>
          </a:p>
        </p:txBody>
      </p:sp>
      <p:sp>
        <p:nvSpPr>
          <p:cNvPr id="39" name="TextBox 147">
            <a:extLst>
              <a:ext uri="{FF2B5EF4-FFF2-40B4-BE49-F238E27FC236}">
                <a16:creationId xmlns:a16="http://schemas.microsoft.com/office/drawing/2014/main" id="{DD8BE534-DAC9-480F-BCE0-8F18CB0E76BE}"/>
              </a:ext>
            </a:extLst>
          </p:cNvPr>
          <p:cNvSpPr txBox="1"/>
          <p:nvPr/>
        </p:nvSpPr>
        <p:spPr>
          <a:xfrm>
            <a:off x="1517275" y="2196831"/>
            <a:ext cx="7845468" cy="4708982"/>
          </a:xfrm>
          <a:prstGeom prst="rect">
            <a:avLst/>
          </a:prstGeom>
          <a:noFill/>
        </p:spPr>
        <p:txBody>
          <a:bodyPr wrap="square" rtlCol="0">
            <a:spAutoFit/>
          </a:bodyPr>
          <a:lstStyle/>
          <a:p>
            <a:r>
              <a:rPr lang="fr-FR" sz="2400" b="1" kern="1200" dirty="0">
                <a:cs typeface="Times New Roman" pitchFamily="18" charset="0"/>
              </a:rPr>
              <a:t>- Création d’un </a:t>
            </a:r>
            <a:r>
              <a:rPr lang="fr-FR" sz="2400" b="1" dirty="0">
                <a:cs typeface="Times New Roman" pitchFamily="18" charset="0"/>
              </a:rPr>
              <a:t>entrepôt de données</a:t>
            </a:r>
          </a:p>
          <a:p>
            <a:pPr marL="285750" indent="-285750">
              <a:buFontTx/>
              <a:buChar char="-"/>
            </a:pPr>
            <a:endParaRPr lang="fr-FR" sz="2400" b="1" kern="1200" dirty="0">
              <a:cs typeface="Times New Roman" pitchFamily="18" charset="0"/>
            </a:endParaRPr>
          </a:p>
          <a:p>
            <a:r>
              <a:rPr lang="fr-FR" altLang="fr-FR" sz="2400" b="1" dirty="0"/>
              <a:t>- Garantir une exploitation optimale des données </a:t>
            </a:r>
          </a:p>
          <a:p>
            <a:endParaRPr lang="fr-FR" altLang="fr-FR" sz="2800" b="1" dirty="0"/>
          </a:p>
          <a:p>
            <a:r>
              <a:rPr lang="fr-FR" altLang="fr-FR" sz="2400" b="1" dirty="0"/>
              <a:t>- Les données sont historisées après chaque modification</a:t>
            </a:r>
          </a:p>
          <a:p>
            <a:endParaRPr lang="fr-FR" altLang="fr-FR" sz="2800" b="1" dirty="0"/>
          </a:p>
          <a:p>
            <a:r>
              <a:rPr lang="fr-FR" altLang="fr-FR" sz="2400" b="1" dirty="0"/>
              <a:t>- Les données sont présentées dans des tableaux de bord visuels dynamiques</a:t>
            </a:r>
          </a:p>
          <a:p>
            <a:pPr marL="457200" indent="-457200">
              <a:buFontTx/>
              <a:buChar char="-"/>
            </a:pPr>
            <a:endParaRPr lang="fr-FR" altLang="fr-FR" sz="2400" b="1" dirty="0"/>
          </a:p>
          <a:p>
            <a:r>
              <a:rPr lang="fr-FR" altLang="fr-FR" sz="2400" b="1" dirty="0"/>
              <a:t>- Création d’une plateforme destinée à l’administrateur pour garantir la sécurité de l’accès aux données</a:t>
            </a:r>
          </a:p>
          <a:p>
            <a:endParaRPr lang="en-US" sz="2800" b="1" dirty="0">
              <a:solidFill>
                <a:schemeClr val="bg1">
                  <a:lumMod val="50000"/>
                </a:schemeClr>
              </a:solidFill>
            </a:endParaRPr>
          </a:p>
        </p:txBody>
      </p:sp>
      <p:grpSp>
        <p:nvGrpSpPr>
          <p:cNvPr id="2" name="Groupe 1">
            <a:extLst>
              <a:ext uri="{FF2B5EF4-FFF2-40B4-BE49-F238E27FC236}">
                <a16:creationId xmlns:a16="http://schemas.microsoft.com/office/drawing/2014/main" id="{3666B647-DB4C-1BA7-C173-A09E2D2413DC}"/>
              </a:ext>
            </a:extLst>
          </p:cNvPr>
          <p:cNvGrpSpPr/>
          <p:nvPr/>
        </p:nvGrpSpPr>
        <p:grpSpPr>
          <a:xfrm>
            <a:off x="9306561" y="2594790"/>
            <a:ext cx="2085336" cy="2032581"/>
            <a:chOff x="9499003" y="2594790"/>
            <a:chExt cx="1755733" cy="2032581"/>
          </a:xfrm>
        </p:grpSpPr>
        <p:sp>
          <p:nvSpPr>
            <p:cNvPr id="34" name="Oval 123">
              <a:extLst>
                <a:ext uri="{FF2B5EF4-FFF2-40B4-BE49-F238E27FC236}">
                  <a16:creationId xmlns:a16="http://schemas.microsoft.com/office/drawing/2014/main" id="{737008E0-ECD3-451D-A29B-4070D169ABC6}"/>
                </a:ext>
              </a:extLst>
            </p:cNvPr>
            <p:cNvSpPr/>
            <p:nvPr/>
          </p:nvSpPr>
          <p:spPr>
            <a:xfrm>
              <a:off x="9499003" y="2594790"/>
              <a:ext cx="1755733" cy="2032581"/>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e 34">
              <a:extLst>
                <a:ext uri="{FF2B5EF4-FFF2-40B4-BE49-F238E27FC236}">
                  <a16:creationId xmlns:a16="http://schemas.microsoft.com/office/drawing/2014/main" id="{DC4B5B5C-1432-435B-84A1-0A34C86E3544}"/>
                </a:ext>
              </a:extLst>
            </p:cNvPr>
            <p:cNvGrpSpPr/>
            <p:nvPr/>
          </p:nvGrpSpPr>
          <p:grpSpPr>
            <a:xfrm>
              <a:off x="9606583" y="2719334"/>
              <a:ext cx="1540572" cy="1783493"/>
              <a:chOff x="10279209" y="1220513"/>
              <a:chExt cx="1371602" cy="1371602"/>
            </a:xfrm>
          </p:grpSpPr>
          <p:sp>
            <p:nvSpPr>
              <p:cNvPr id="36" name="Oval 135">
                <a:extLst>
                  <a:ext uri="{FF2B5EF4-FFF2-40B4-BE49-F238E27FC236}">
                    <a16:creationId xmlns:a16="http://schemas.microsoft.com/office/drawing/2014/main" id="{78414573-6070-4C25-B844-42862EDD756A}"/>
                  </a:ext>
                </a:extLst>
              </p:cNvPr>
              <p:cNvSpPr/>
              <p:nvPr/>
            </p:nvSpPr>
            <p:spPr>
              <a:xfrm>
                <a:off x="10279209" y="1220513"/>
                <a:ext cx="1371602" cy="1371602"/>
              </a:xfrm>
              <a:prstGeom prst="ellipse">
                <a:avLst/>
              </a:prstGeom>
              <a:solidFill>
                <a:srgbClr val="006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Graphique 36">
                <a:extLst>
                  <a:ext uri="{FF2B5EF4-FFF2-40B4-BE49-F238E27FC236}">
                    <a16:creationId xmlns:a16="http://schemas.microsoft.com/office/drawing/2014/main" id="{26F1DAE0-4300-4791-8381-873DC138CA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10423563" y="1420661"/>
                <a:ext cx="1049863" cy="906866"/>
              </a:xfrm>
              <a:prstGeom prst="rect">
                <a:avLst/>
              </a:prstGeom>
            </p:spPr>
          </p:pic>
        </p:grpSp>
      </p:grpSp>
      <p:cxnSp>
        <p:nvCxnSpPr>
          <p:cNvPr id="33" name="Connecteur : en angle 32">
            <a:extLst>
              <a:ext uri="{FF2B5EF4-FFF2-40B4-BE49-F238E27FC236}">
                <a16:creationId xmlns:a16="http://schemas.microsoft.com/office/drawing/2014/main" id="{9845CCB5-6133-4736-87F8-E6EDA5D106C5}"/>
              </a:ext>
            </a:extLst>
          </p:cNvPr>
          <p:cNvCxnSpPr>
            <a:cxnSpLocks/>
            <a:stCxn id="34" idx="0"/>
          </p:cNvCxnSpPr>
          <p:nvPr/>
        </p:nvCxnSpPr>
        <p:spPr>
          <a:xfrm rot="16200000" flipV="1">
            <a:off x="8159048" y="404609"/>
            <a:ext cx="813898" cy="3566464"/>
          </a:xfrm>
          <a:prstGeom prst="bentConnector2">
            <a:avLst/>
          </a:prstGeom>
          <a:ln w="28575">
            <a:solidFill>
              <a:srgbClr val="006C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7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6 L 0.23528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1000"/>
                                        <p:tgtEl>
                                          <p:spTgt spid="39"/>
                                        </p:tgtEl>
                                      </p:cBhvr>
                                    </p:animEffect>
                                    <p:anim calcmode="lin" valueType="num">
                                      <p:cBhvr>
                                        <p:cTn id="27" dur="1000" fill="hold"/>
                                        <p:tgtEl>
                                          <p:spTgt spid="39"/>
                                        </p:tgtEl>
                                        <p:attrNameLst>
                                          <p:attrName>ppt_x</p:attrName>
                                        </p:attrNameLst>
                                      </p:cBhvr>
                                      <p:tavLst>
                                        <p:tav tm="0">
                                          <p:val>
                                            <p:strVal val="#ppt_x"/>
                                          </p:val>
                                        </p:tav>
                                        <p:tav tm="100000">
                                          <p:val>
                                            <p:strVal val="#ppt_x"/>
                                          </p:val>
                                        </p:tav>
                                      </p:tavLst>
                                    </p:anim>
                                    <p:anim calcmode="lin" valueType="num">
                                      <p:cBhvr>
                                        <p:cTn id="2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2"/>
                  </a:solidFill>
                </a:rPr>
                <a:t>              ARCHITECTURE DE LA SOLUTION</a:t>
              </a:r>
              <a:endParaRPr lang="fr-TN" sz="3600" b="1" dirty="0">
                <a:solidFill>
                  <a:schemeClr val="bg2"/>
                </a:solidFill>
              </a:endParaRP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90752"/>
            <a:ext cx="2717260" cy="383961"/>
            <a:chOff x="-3750196" y="5895293"/>
            <a:chExt cx="3262247"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450832" y="5940036"/>
              <a:ext cx="2962883" cy="667226"/>
            </a:xfrm>
            <a:prstGeom prst="rect">
              <a:avLst/>
            </a:prstGeom>
            <a:noFill/>
            <a:ln>
              <a:noFill/>
            </a:ln>
          </p:spPr>
          <p:txBody>
            <a:bodyPr wrap="square">
              <a:spAutoFit/>
            </a:bodyPr>
            <a:lstStyle/>
            <a:p>
              <a:r>
                <a:rPr kumimoji="0" lang="en-US" sz="1600" b="1" i="0" u="none" strike="noStrike" kern="1200" cap="none" spc="0" normalizeH="0" baseline="0" noProof="0" dirty="0">
                  <a:ln>
                    <a:solidFill>
                      <a:schemeClr val="bg1"/>
                    </a:solidFill>
                  </a:ln>
                  <a:solidFill>
                    <a:schemeClr val="bg1"/>
                  </a:solidFill>
                  <a:effectLst>
                    <a:outerShdw blurRad="50800" dist="38100" dir="2700000" algn="tl" rotWithShape="0">
                      <a:prstClr val="black">
                        <a:alpha val="40000"/>
                      </a:prstClr>
                    </a:outerShdw>
                  </a:effectLst>
                  <a:uLnTx/>
                  <a:uFillTx/>
                  <a:latin typeface="Tw Cen MT" panose="020B0602020104020603" pitchFamily="34" charset="0"/>
                  <a:cs typeface="Times New Roman" panose="02020603050405020304" pitchFamily="18" charset="0"/>
                </a:rPr>
                <a:t>CADRE DU PROJET</a:t>
              </a:r>
              <a:endParaRPr lang="fr-FR" sz="1600" dirty="0">
                <a:ln>
                  <a:solidFill>
                    <a:schemeClr val="bg1"/>
                  </a:solidFill>
                </a:ln>
                <a:solidFill>
                  <a:schemeClr val="bg1"/>
                </a:solidFill>
                <a:effectLst>
                  <a:outerShdw blurRad="50800" dist="38100" dir="2700000" algn="tl" rotWithShape="0">
                    <a:prstClr val="black">
                      <a:alpha val="40000"/>
                    </a:prstClr>
                  </a:outerShdw>
                </a:effectLst>
                <a:latin typeface="Tw Cen MT" panose="020B0602020104020603" pitchFamily="34" charset="0"/>
              </a:endParaRPr>
            </a:p>
          </p:txBody>
        </p:sp>
      </p:grpSp>
      <p:pic>
        <p:nvPicPr>
          <p:cNvPr id="22" name="Image 21" descr="Une image contenant texte, capture d’écran, Système d’exploitation, conception&#10;&#10;Description générée automatiquement">
            <a:extLst>
              <a:ext uri="{FF2B5EF4-FFF2-40B4-BE49-F238E27FC236}">
                <a16:creationId xmlns:a16="http://schemas.microsoft.com/office/drawing/2014/main" id="{A46C1CC5-4EAE-45BD-9059-E1A4CF473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1569743"/>
            <a:ext cx="10020300" cy="4582668"/>
          </a:xfrm>
          <a:prstGeom prst="rect">
            <a:avLst/>
          </a:prstGeom>
        </p:spPr>
      </p:pic>
    </p:spTree>
    <p:extLst>
      <p:ext uri="{BB962C8B-B14F-4D97-AF65-F5344CB8AC3E}">
        <p14:creationId xmlns:p14="http://schemas.microsoft.com/office/powerpoint/2010/main" val="241899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6 L 0.23528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2"/>
                  </a:solidFill>
                </a:rPr>
                <a:t>      CYCLE DE VIE D’UN PROJET DECISIONNEL</a:t>
              </a:r>
              <a:endParaRPr lang="fr-TN" sz="3600" b="1" dirty="0">
                <a:solidFill>
                  <a:schemeClr val="bg2"/>
                </a:solidFill>
              </a:endParaRP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90752"/>
            <a:ext cx="2717260" cy="383961"/>
            <a:chOff x="-3750196" y="5895293"/>
            <a:chExt cx="3262247"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450832" y="5940036"/>
              <a:ext cx="2962883" cy="667226"/>
            </a:xfrm>
            <a:prstGeom prst="rect">
              <a:avLst/>
            </a:prstGeom>
            <a:noFill/>
            <a:ln>
              <a:noFill/>
            </a:ln>
          </p:spPr>
          <p:txBody>
            <a:bodyPr wrap="square">
              <a:spAutoFit/>
            </a:bodyPr>
            <a:lstStyle/>
            <a:p>
              <a:r>
                <a:rPr kumimoji="0" lang="en-US" sz="1600" b="1" i="0" u="none" strike="noStrike" kern="1200" cap="none" spc="0" normalizeH="0" baseline="0" noProof="0" dirty="0">
                  <a:ln>
                    <a:solidFill>
                      <a:schemeClr val="bg1"/>
                    </a:solidFill>
                  </a:ln>
                  <a:solidFill>
                    <a:schemeClr val="bg1"/>
                  </a:solidFill>
                  <a:effectLst>
                    <a:outerShdw blurRad="50800" dist="38100" dir="2700000" algn="tl" rotWithShape="0">
                      <a:prstClr val="black">
                        <a:alpha val="40000"/>
                      </a:prstClr>
                    </a:outerShdw>
                  </a:effectLst>
                  <a:uLnTx/>
                  <a:uFillTx/>
                  <a:latin typeface="Tw Cen MT" panose="020B0602020104020603" pitchFamily="34" charset="0"/>
                  <a:cs typeface="Times New Roman" panose="02020603050405020304" pitchFamily="18" charset="0"/>
                </a:rPr>
                <a:t>CADRE DU PROJET</a:t>
              </a:r>
              <a:endParaRPr lang="fr-FR" sz="1600" dirty="0">
                <a:ln>
                  <a:solidFill>
                    <a:schemeClr val="bg1"/>
                  </a:solidFill>
                </a:ln>
                <a:solidFill>
                  <a:schemeClr val="bg1"/>
                </a:solidFill>
                <a:effectLst>
                  <a:outerShdw blurRad="50800" dist="38100" dir="2700000" algn="tl" rotWithShape="0">
                    <a:prstClr val="black">
                      <a:alpha val="40000"/>
                    </a:prstClr>
                  </a:outerShdw>
                </a:effectLst>
                <a:latin typeface="Tw Cen MT" panose="020B0602020104020603" pitchFamily="34" charset="0"/>
              </a:endParaRPr>
            </a:p>
          </p:txBody>
        </p:sp>
      </p:grpSp>
      <p:pic>
        <p:nvPicPr>
          <p:cNvPr id="11" name="Image 10" descr="Une image contenant texte, capture d’écran, Police, Rectangle&#10;&#10;Description générée automatiquement">
            <a:extLst>
              <a:ext uri="{FF2B5EF4-FFF2-40B4-BE49-F238E27FC236}">
                <a16:creationId xmlns:a16="http://schemas.microsoft.com/office/drawing/2014/main" id="{FF0C7B4E-6768-4837-8205-1C47F2DD8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024" y="1672348"/>
            <a:ext cx="9677663" cy="4437749"/>
          </a:xfrm>
          <a:prstGeom prst="rect">
            <a:avLst/>
          </a:prstGeom>
        </p:spPr>
      </p:pic>
      <p:sp>
        <p:nvSpPr>
          <p:cNvPr id="12" name="Rectangle 11">
            <a:extLst>
              <a:ext uri="{FF2B5EF4-FFF2-40B4-BE49-F238E27FC236}">
                <a16:creationId xmlns:a16="http://schemas.microsoft.com/office/drawing/2014/main" id="{CD669984-EA19-4DAE-86DA-10940547D39C}"/>
              </a:ext>
            </a:extLst>
          </p:cNvPr>
          <p:cNvSpPr/>
          <p:nvPr/>
        </p:nvSpPr>
        <p:spPr>
          <a:xfrm>
            <a:off x="3240218" y="2313885"/>
            <a:ext cx="845820" cy="28460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976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6 L 0.23528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i="0" u="none" strike="noStrike" dirty="0">
                  <a:solidFill>
                    <a:schemeClr val="bg2"/>
                  </a:solidFill>
                  <a:effectLst/>
                </a:rPr>
                <a:t>                         ANALYSE DES BESOINS</a:t>
              </a:r>
              <a:endParaRPr lang="en-US" sz="3600" b="1" dirty="0">
                <a:solidFill>
                  <a:schemeClr val="bg2"/>
                </a:solidFill>
              </a:endParaRP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90752"/>
            <a:ext cx="2717260" cy="383961"/>
            <a:chOff x="-3750196" y="5895293"/>
            <a:chExt cx="3262247"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450832" y="5940036"/>
              <a:ext cx="2962883" cy="667226"/>
            </a:xfrm>
            <a:prstGeom prst="rect">
              <a:avLst/>
            </a:prstGeom>
            <a:noFill/>
            <a:ln>
              <a:noFill/>
            </a:ln>
          </p:spPr>
          <p:txBody>
            <a:bodyPr wrap="square">
              <a:spAutoFit/>
            </a:bodyPr>
            <a:lstStyle/>
            <a:p>
              <a:r>
                <a:rPr kumimoji="0" lang="en-US" sz="1600" b="1" i="0" u="none" strike="noStrike" kern="1200" cap="none" spc="0" normalizeH="0" baseline="0" noProof="0" dirty="0">
                  <a:ln>
                    <a:solidFill>
                      <a:schemeClr val="bg1"/>
                    </a:solidFill>
                  </a:ln>
                  <a:solidFill>
                    <a:schemeClr val="bg1"/>
                  </a:solidFill>
                  <a:effectLst>
                    <a:outerShdw blurRad="50800" dist="38100" dir="2700000" algn="tl" rotWithShape="0">
                      <a:prstClr val="black">
                        <a:alpha val="40000"/>
                      </a:prstClr>
                    </a:outerShdw>
                  </a:effectLst>
                  <a:uLnTx/>
                  <a:uFillTx/>
                  <a:latin typeface="Tw Cen MT" panose="020B0602020104020603" pitchFamily="34" charset="0"/>
                  <a:cs typeface="Times New Roman" panose="02020603050405020304" pitchFamily="18" charset="0"/>
                </a:rPr>
                <a:t>CADRE DU PROJET</a:t>
              </a:r>
              <a:endParaRPr lang="fr-FR" sz="1600" dirty="0">
                <a:ln>
                  <a:solidFill>
                    <a:schemeClr val="bg1"/>
                  </a:solidFill>
                </a:ln>
                <a:solidFill>
                  <a:schemeClr val="bg1"/>
                </a:solidFill>
                <a:effectLst>
                  <a:outerShdw blurRad="50800" dist="38100" dir="2700000" algn="tl" rotWithShape="0">
                    <a:prstClr val="black">
                      <a:alpha val="40000"/>
                    </a:prstClr>
                  </a:outerShdw>
                </a:effectLst>
                <a:latin typeface="Tw Cen MT" panose="020B0602020104020603" pitchFamily="34" charset="0"/>
              </a:endParaRPr>
            </a:p>
          </p:txBody>
        </p:sp>
      </p:grpSp>
      <p:grpSp>
        <p:nvGrpSpPr>
          <p:cNvPr id="3" name="Groupe 2">
            <a:extLst>
              <a:ext uri="{FF2B5EF4-FFF2-40B4-BE49-F238E27FC236}">
                <a16:creationId xmlns:a16="http://schemas.microsoft.com/office/drawing/2014/main" id="{9878379B-FD09-580A-6C3C-22559EE61ACA}"/>
              </a:ext>
            </a:extLst>
          </p:cNvPr>
          <p:cNvGrpSpPr/>
          <p:nvPr/>
        </p:nvGrpSpPr>
        <p:grpSpPr>
          <a:xfrm>
            <a:off x="4613820" y="4094269"/>
            <a:ext cx="3048141" cy="1943844"/>
            <a:chOff x="4613820" y="4094269"/>
            <a:chExt cx="3048141" cy="1943844"/>
          </a:xfrm>
        </p:grpSpPr>
        <p:sp>
          <p:nvSpPr>
            <p:cNvPr id="39" name="TextBox 80">
              <a:extLst>
                <a:ext uri="{FF2B5EF4-FFF2-40B4-BE49-F238E27FC236}">
                  <a16:creationId xmlns:a16="http://schemas.microsoft.com/office/drawing/2014/main" id="{CE59E4FB-68B0-485E-A271-842B368EDCAA}"/>
                </a:ext>
              </a:extLst>
            </p:cNvPr>
            <p:cNvSpPr txBox="1"/>
            <p:nvPr/>
          </p:nvSpPr>
          <p:spPr>
            <a:xfrm>
              <a:off x="5073504" y="4094269"/>
              <a:ext cx="2128773" cy="461665"/>
            </a:xfrm>
            <a:prstGeom prst="rect">
              <a:avLst/>
            </a:prstGeom>
            <a:noFill/>
          </p:spPr>
          <p:txBody>
            <a:bodyPr wrap="square" rtlCol="0">
              <a:spAutoFit/>
            </a:bodyPr>
            <a:lstStyle/>
            <a:p>
              <a:pPr algn="ctr"/>
              <a:r>
                <a:rPr lang="fr-FR" sz="2400" dirty="0">
                  <a:solidFill>
                    <a:srgbClr val="2F5597"/>
                  </a:solidFill>
                  <a:latin typeface="Tw Cen MT" panose="020B0602020104020603" pitchFamily="34" charset="0"/>
                </a:rPr>
                <a:t>Développeur BI</a:t>
              </a:r>
              <a:r>
                <a:rPr lang="en-US" sz="2400" dirty="0">
                  <a:solidFill>
                    <a:srgbClr val="2F5597"/>
                  </a:solidFill>
                  <a:latin typeface="Tw Cen MT" panose="020B0602020104020603" pitchFamily="34" charset="0"/>
                </a:rPr>
                <a:t> </a:t>
              </a:r>
            </a:p>
          </p:txBody>
        </p:sp>
        <p:sp>
          <p:nvSpPr>
            <p:cNvPr id="40" name="TextBox 82">
              <a:extLst>
                <a:ext uri="{FF2B5EF4-FFF2-40B4-BE49-F238E27FC236}">
                  <a16:creationId xmlns:a16="http://schemas.microsoft.com/office/drawing/2014/main" id="{26139510-9734-4341-A808-0373FED69EF5}"/>
                </a:ext>
              </a:extLst>
            </p:cNvPr>
            <p:cNvSpPr txBox="1"/>
            <p:nvPr/>
          </p:nvSpPr>
          <p:spPr>
            <a:xfrm>
              <a:off x="4613820" y="4622341"/>
              <a:ext cx="3048141" cy="1415772"/>
            </a:xfrm>
            <a:prstGeom prst="rect">
              <a:avLst/>
            </a:prstGeom>
            <a:noFill/>
          </p:spPr>
          <p:txBody>
            <a:bodyPr wrap="square" rtlCol="0">
              <a:spAutoFit/>
            </a:bodyPr>
            <a:lstStyle/>
            <a:p>
              <a:pPr marL="0" indent="0" algn="ctr">
                <a:buNone/>
              </a:pPr>
              <a:r>
                <a:rPr lang="fr-FR" b="1" dirty="0">
                  <a:solidFill>
                    <a:schemeClr val="tx1">
                      <a:lumMod val="85000"/>
                      <a:lumOff val="15000"/>
                    </a:schemeClr>
                  </a:solidFill>
                  <a:ea typeface="Open Sans" pitchFamily="2" charset="0"/>
                  <a:cs typeface="Open Sans" pitchFamily="2" charset="0"/>
                </a:rPr>
                <a:t>Responsable de la mise en place du système décisionnel, </a:t>
              </a:r>
            </a:p>
            <a:p>
              <a:pPr algn="ctr"/>
              <a:r>
                <a:rPr lang="fr-FR" b="1" dirty="0">
                  <a:solidFill>
                    <a:schemeClr val="tx1">
                      <a:lumMod val="85000"/>
                      <a:lumOff val="15000"/>
                    </a:schemeClr>
                  </a:solidFill>
                  <a:ea typeface="Open Sans" pitchFamily="2" charset="0"/>
                  <a:cs typeface="Open Sans" pitchFamily="2" charset="0"/>
                </a:rPr>
                <a:t>Responsable de l’analyse et la visualisation des résultats</a:t>
              </a:r>
              <a:endParaRPr lang="en-US" b="1" dirty="0">
                <a:solidFill>
                  <a:schemeClr val="tx1">
                    <a:lumMod val="85000"/>
                    <a:lumOff val="15000"/>
                  </a:schemeClr>
                </a:solidFill>
                <a:ea typeface="Open Sans" pitchFamily="2" charset="0"/>
                <a:cs typeface="Open Sans" pitchFamily="2" charset="0"/>
              </a:endParaRPr>
            </a:p>
            <a:p>
              <a:pPr marL="0" indent="0" algn="ctr">
                <a:buNone/>
              </a:pPr>
              <a:endParaRPr lang="en-US" sz="1400" dirty="0">
                <a:solidFill>
                  <a:schemeClr val="bg2">
                    <a:lumMod val="50000"/>
                  </a:schemeClr>
                </a:solidFill>
                <a:latin typeface="Open Sans" pitchFamily="2" charset="0"/>
                <a:ea typeface="Open Sans" pitchFamily="2" charset="0"/>
                <a:cs typeface="Open Sans" pitchFamily="2" charset="0"/>
              </a:endParaRPr>
            </a:p>
          </p:txBody>
        </p:sp>
      </p:grpSp>
      <p:grpSp>
        <p:nvGrpSpPr>
          <p:cNvPr id="33" name="Groupe 32">
            <a:extLst>
              <a:ext uri="{FF2B5EF4-FFF2-40B4-BE49-F238E27FC236}">
                <a16:creationId xmlns:a16="http://schemas.microsoft.com/office/drawing/2014/main" id="{9E6BC888-BE93-466C-B136-06B1129FE34A}"/>
              </a:ext>
            </a:extLst>
          </p:cNvPr>
          <p:cNvGrpSpPr/>
          <p:nvPr/>
        </p:nvGrpSpPr>
        <p:grpSpPr>
          <a:xfrm>
            <a:off x="5319734" y="2301223"/>
            <a:ext cx="1636312" cy="1586540"/>
            <a:chOff x="4959746" y="2088804"/>
            <a:chExt cx="2075350" cy="2116408"/>
          </a:xfrm>
          <a:solidFill>
            <a:schemeClr val="accent1">
              <a:lumMod val="75000"/>
            </a:schemeClr>
          </a:solidFill>
        </p:grpSpPr>
        <p:sp>
          <p:nvSpPr>
            <p:cNvPr id="34" name="Oval 36">
              <a:extLst>
                <a:ext uri="{FF2B5EF4-FFF2-40B4-BE49-F238E27FC236}">
                  <a16:creationId xmlns:a16="http://schemas.microsoft.com/office/drawing/2014/main" id="{0905718B-03C9-4285-96D5-A6D47515D927}"/>
                </a:ext>
              </a:extLst>
            </p:cNvPr>
            <p:cNvSpPr/>
            <p:nvPr/>
          </p:nvSpPr>
          <p:spPr>
            <a:xfrm>
              <a:off x="4959746" y="2129862"/>
              <a:ext cx="2075350" cy="207535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65">
              <a:extLst>
                <a:ext uri="{FF2B5EF4-FFF2-40B4-BE49-F238E27FC236}">
                  <a16:creationId xmlns:a16="http://schemas.microsoft.com/office/drawing/2014/main" id="{85BF5DD5-2E42-4C68-BF41-21C8EF1D2357}"/>
                </a:ext>
              </a:extLst>
            </p:cNvPr>
            <p:cNvGrpSpPr/>
            <p:nvPr/>
          </p:nvGrpSpPr>
          <p:grpSpPr>
            <a:xfrm>
              <a:off x="5069894" y="2088804"/>
              <a:ext cx="662608" cy="559127"/>
              <a:chOff x="701527" y="2087875"/>
              <a:chExt cx="662608" cy="559127"/>
            </a:xfrm>
            <a:grpFill/>
          </p:grpSpPr>
          <p:sp>
            <p:nvSpPr>
              <p:cNvPr id="37" name="Oval 70">
                <a:extLst>
                  <a:ext uri="{FF2B5EF4-FFF2-40B4-BE49-F238E27FC236}">
                    <a16:creationId xmlns:a16="http://schemas.microsoft.com/office/drawing/2014/main" id="{68E80623-BBFF-4319-B4E3-27CA3CE0BC39}"/>
                  </a:ext>
                </a:extLst>
              </p:cNvPr>
              <p:cNvSpPr/>
              <p:nvPr/>
            </p:nvSpPr>
            <p:spPr>
              <a:xfrm>
                <a:off x="732304" y="2123782"/>
                <a:ext cx="523220" cy="5232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71">
                <a:extLst>
                  <a:ext uri="{FF2B5EF4-FFF2-40B4-BE49-F238E27FC236}">
                    <a16:creationId xmlns:a16="http://schemas.microsoft.com/office/drawing/2014/main" id="{0FE1327A-4383-438B-AF8F-764EB4567191}"/>
                  </a:ext>
                </a:extLst>
              </p:cNvPr>
              <p:cNvSpPr txBox="1"/>
              <p:nvPr/>
            </p:nvSpPr>
            <p:spPr>
              <a:xfrm>
                <a:off x="701527" y="2087875"/>
                <a:ext cx="662608" cy="461665"/>
              </a:xfrm>
              <a:prstGeom prst="rect">
                <a:avLst/>
              </a:prstGeom>
              <a:grpFill/>
            </p:spPr>
            <p:txBody>
              <a:bodyPr wrap="square" rtlCol="0">
                <a:spAutoFit/>
              </a:bodyPr>
              <a:lstStyle/>
              <a:p>
                <a:pPr algn="ctr"/>
                <a:r>
                  <a:rPr lang="en-US" sz="2400" b="1" dirty="0">
                    <a:solidFill>
                      <a:srgbClr val="E6E7E9"/>
                    </a:solidFill>
                    <a:latin typeface="Tw Cen MT" panose="020B0602020104020603" pitchFamily="34" charset="0"/>
                  </a:rPr>
                  <a:t>02</a:t>
                </a:r>
              </a:p>
            </p:txBody>
          </p:sp>
        </p:grpSp>
        <p:pic>
          <p:nvPicPr>
            <p:cNvPr id="36" name="Graphique 35" descr="Profil mâle contour">
              <a:extLst>
                <a:ext uri="{FF2B5EF4-FFF2-40B4-BE49-F238E27FC236}">
                  <a16:creationId xmlns:a16="http://schemas.microsoft.com/office/drawing/2014/main" id="{2AF01B38-C155-4C39-A91B-767A382A89A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1569" y="2545690"/>
              <a:ext cx="1262193" cy="1262193"/>
            </a:xfrm>
            <a:prstGeom prst="rect">
              <a:avLst/>
            </a:prstGeom>
          </p:spPr>
        </p:pic>
      </p:grpSp>
      <p:grpSp>
        <p:nvGrpSpPr>
          <p:cNvPr id="2" name="Groupe 1">
            <a:extLst>
              <a:ext uri="{FF2B5EF4-FFF2-40B4-BE49-F238E27FC236}">
                <a16:creationId xmlns:a16="http://schemas.microsoft.com/office/drawing/2014/main" id="{7E374DB0-125D-0F16-AB74-56456D1FA4BE}"/>
              </a:ext>
            </a:extLst>
          </p:cNvPr>
          <p:cNvGrpSpPr/>
          <p:nvPr/>
        </p:nvGrpSpPr>
        <p:grpSpPr>
          <a:xfrm>
            <a:off x="1015486" y="4094269"/>
            <a:ext cx="3285866" cy="1724301"/>
            <a:chOff x="1015486" y="4094269"/>
            <a:chExt cx="3285866" cy="1724301"/>
          </a:xfrm>
        </p:grpSpPr>
        <p:sp>
          <p:nvSpPr>
            <p:cNvPr id="49" name="TextBox 76">
              <a:extLst>
                <a:ext uri="{FF2B5EF4-FFF2-40B4-BE49-F238E27FC236}">
                  <a16:creationId xmlns:a16="http://schemas.microsoft.com/office/drawing/2014/main" id="{77AB7763-D7F5-4205-A702-9E9031786E52}"/>
                </a:ext>
              </a:extLst>
            </p:cNvPr>
            <p:cNvSpPr txBox="1"/>
            <p:nvPr/>
          </p:nvSpPr>
          <p:spPr>
            <a:xfrm>
              <a:off x="1665870" y="4094269"/>
              <a:ext cx="1985098" cy="461665"/>
            </a:xfrm>
            <a:prstGeom prst="rect">
              <a:avLst/>
            </a:prstGeom>
            <a:noFill/>
          </p:spPr>
          <p:txBody>
            <a:bodyPr wrap="square" rtlCol="0">
              <a:spAutoFit/>
            </a:bodyPr>
            <a:lstStyle/>
            <a:p>
              <a:pPr algn="ctr"/>
              <a:r>
                <a:rPr lang="fr-FR" sz="2400" dirty="0">
                  <a:solidFill>
                    <a:srgbClr val="8FAADC"/>
                  </a:solidFill>
                  <a:latin typeface="Tw Cen MT" panose="020B0602020104020603" pitchFamily="34" charset="0"/>
                </a:rPr>
                <a:t>Administrateur</a:t>
              </a:r>
            </a:p>
          </p:txBody>
        </p:sp>
        <p:sp>
          <p:nvSpPr>
            <p:cNvPr id="50" name="TextBox 78">
              <a:extLst>
                <a:ext uri="{FF2B5EF4-FFF2-40B4-BE49-F238E27FC236}">
                  <a16:creationId xmlns:a16="http://schemas.microsoft.com/office/drawing/2014/main" id="{D8F6BB25-81EA-425B-9EE6-E72DA5BE8E44}"/>
                </a:ext>
              </a:extLst>
            </p:cNvPr>
            <p:cNvSpPr txBox="1"/>
            <p:nvPr/>
          </p:nvSpPr>
          <p:spPr>
            <a:xfrm>
              <a:off x="1015486" y="4618241"/>
              <a:ext cx="3285866" cy="1200329"/>
            </a:xfrm>
            <a:prstGeom prst="rect">
              <a:avLst/>
            </a:prstGeom>
            <a:noFill/>
          </p:spPr>
          <p:txBody>
            <a:bodyPr wrap="square" rtlCol="0">
              <a:spAutoFit/>
            </a:bodyPr>
            <a:lstStyle/>
            <a:p>
              <a:pPr algn="ctr"/>
              <a:r>
                <a:rPr lang="fr-FR" b="1" dirty="0">
                  <a:solidFill>
                    <a:schemeClr val="tx1">
                      <a:lumMod val="85000"/>
                      <a:lumOff val="15000"/>
                    </a:schemeClr>
                  </a:solidFill>
                </a:rPr>
                <a:t>Acteur actif son métier principal et de gérer les tableaux de bord, généralement il a tous les droits d’accès </a:t>
              </a:r>
              <a:endParaRPr lang="fr-TN" b="1" dirty="0">
                <a:solidFill>
                  <a:schemeClr val="tx1">
                    <a:lumMod val="85000"/>
                    <a:lumOff val="15000"/>
                  </a:schemeClr>
                </a:solidFill>
              </a:endParaRPr>
            </a:p>
          </p:txBody>
        </p:sp>
      </p:grpSp>
      <p:grpSp>
        <p:nvGrpSpPr>
          <p:cNvPr id="43" name="Groupe 42">
            <a:extLst>
              <a:ext uri="{FF2B5EF4-FFF2-40B4-BE49-F238E27FC236}">
                <a16:creationId xmlns:a16="http://schemas.microsoft.com/office/drawing/2014/main" id="{A7CAFE91-4365-4795-8E52-CEAE8214518C}"/>
              </a:ext>
            </a:extLst>
          </p:cNvPr>
          <p:cNvGrpSpPr/>
          <p:nvPr/>
        </p:nvGrpSpPr>
        <p:grpSpPr>
          <a:xfrm>
            <a:off x="1840263" y="2316097"/>
            <a:ext cx="1636313" cy="1571667"/>
            <a:chOff x="2262085" y="2108870"/>
            <a:chExt cx="2017224" cy="2067279"/>
          </a:xfrm>
          <a:solidFill>
            <a:schemeClr val="accent1">
              <a:lumMod val="60000"/>
              <a:lumOff val="40000"/>
            </a:schemeClr>
          </a:solidFill>
        </p:grpSpPr>
        <p:sp>
          <p:nvSpPr>
            <p:cNvPr id="44" name="Oval 33">
              <a:extLst>
                <a:ext uri="{FF2B5EF4-FFF2-40B4-BE49-F238E27FC236}">
                  <a16:creationId xmlns:a16="http://schemas.microsoft.com/office/drawing/2014/main" id="{B9CD1CB1-3B29-4F2F-83D7-B41ACEB2E851}"/>
                </a:ext>
              </a:extLst>
            </p:cNvPr>
            <p:cNvSpPr/>
            <p:nvPr/>
          </p:nvSpPr>
          <p:spPr>
            <a:xfrm>
              <a:off x="2262085" y="2158925"/>
              <a:ext cx="2017224" cy="2017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53">
              <a:extLst>
                <a:ext uri="{FF2B5EF4-FFF2-40B4-BE49-F238E27FC236}">
                  <a16:creationId xmlns:a16="http://schemas.microsoft.com/office/drawing/2014/main" id="{03DE396C-DF73-40D8-AE03-979B62DF9071}"/>
                </a:ext>
              </a:extLst>
            </p:cNvPr>
            <p:cNvGrpSpPr/>
            <p:nvPr/>
          </p:nvGrpSpPr>
          <p:grpSpPr>
            <a:xfrm>
              <a:off x="2337182" y="2108870"/>
              <a:ext cx="662608" cy="607247"/>
              <a:chOff x="662610" y="2107941"/>
              <a:chExt cx="662608" cy="607247"/>
            </a:xfrm>
            <a:grpFill/>
          </p:grpSpPr>
          <p:sp>
            <p:nvSpPr>
              <p:cNvPr id="47" name="Oval 55">
                <a:extLst>
                  <a:ext uri="{FF2B5EF4-FFF2-40B4-BE49-F238E27FC236}">
                    <a16:creationId xmlns:a16="http://schemas.microsoft.com/office/drawing/2014/main" id="{55DD630D-7617-48DC-A6A3-AB84DFA16035}"/>
                  </a:ext>
                </a:extLst>
              </p:cNvPr>
              <p:cNvSpPr/>
              <p:nvPr/>
            </p:nvSpPr>
            <p:spPr>
              <a:xfrm>
                <a:off x="732304" y="2123782"/>
                <a:ext cx="523220" cy="5232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60">
                <a:extLst>
                  <a:ext uri="{FF2B5EF4-FFF2-40B4-BE49-F238E27FC236}">
                    <a16:creationId xmlns:a16="http://schemas.microsoft.com/office/drawing/2014/main" id="{C42D1645-4E47-4242-8AB6-8617E85405CB}"/>
                  </a:ext>
                </a:extLst>
              </p:cNvPr>
              <p:cNvSpPr txBox="1"/>
              <p:nvPr/>
            </p:nvSpPr>
            <p:spPr>
              <a:xfrm>
                <a:off x="662610" y="2107941"/>
                <a:ext cx="662608" cy="607247"/>
              </a:xfrm>
              <a:prstGeom prst="rect">
                <a:avLst/>
              </a:prstGeom>
              <a:grpFill/>
            </p:spPr>
            <p:txBody>
              <a:bodyPr wrap="square" rtlCol="0">
                <a:spAutoFit/>
              </a:bodyPr>
              <a:lstStyle/>
              <a:p>
                <a:pPr algn="ctr"/>
                <a:r>
                  <a:rPr lang="en-US" sz="2400" b="1" dirty="0">
                    <a:solidFill>
                      <a:srgbClr val="E6E7E9"/>
                    </a:solidFill>
                    <a:latin typeface="Tw Cen MT" panose="020B0602020104020603" pitchFamily="34" charset="0"/>
                  </a:rPr>
                  <a:t>01</a:t>
                </a:r>
              </a:p>
            </p:txBody>
          </p:sp>
        </p:grpSp>
        <p:pic>
          <p:nvPicPr>
            <p:cNvPr id="46" name="Graphique 45" descr="Profil mâle contour">
              <a:extLst>
                <a:ext uri="{FF2B5EF4-FFF2-40B4-BE49-F238E27FC236}">
                  <a16:creationId xmlns:a16="http://schemas.microsoft.com/office/drawing/2014/main" id="{DC765B33-2683-4F11-8CA4-903E1253DAEE}"/>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9831" y="2472813"/>
              <a:ext cx="1262193" cy="1262193"/>
            </a:xfrm>
            <a:prstGeom prst="rect">
              <a:avLst/>
            </a:prstGeom>
          </p:spPr>
        </p:pic>
      </p:grpSp>
      <p:sp>
        <p:nvSpPr>
          <p:cNvPr id="51" name="TextBox 76">
            <a:extLst>
              <a:ext uri="{FF2B5EF4-FFF2-40B4-BE49-F238E27FC236}">
                <a16:creationId xmlns:a16="http://schemas.microsoft.com/office/drawing/2014/main" id="{42DB9D1A-8492-424F-9A7B-352BE8C14980}"/>
              </a:ext>
            </a:extLst>
          </p:cNvPr>
          <p:cNvSpPr txBox="1"/>
          <p:nvPr/>
        </p:nvSpPr>
        <p:spPr>
          <a:xfrm>
            <a:off x="1218058" y="1572839"/>
            <a:ext cx="3907011" cy="461665"/>
          </a:xfrm>
          <a:prstGeom prst="rect">
            <a:avLst/>
          </a:prstGeom>
          <a:noFill/>
        </p:spPr>
        <p:txBody>
          <a:bodyPr wrap="square" rtlCol="0">
            <a:spAutoFit/>
          </a:bodyPr>
          <a:lstStyle/>
          <a:p>
            <a:pPr algn="ctr"/>
            <a:r>
              <a:rPr lang="fr-FR" sz="2400" b="1" dirty="0">
                <a:solidFill>
                  <a:srgbClr val="006CD1"/>
                </a:solidFill>
                <a:latin typeface="Tw Cen MT" panose="020B0602020104020603" pitchFamily="34" charset="0"/>
              </a:rPr>
              <a:t>Identification des acteurs </a:t>
            </a:r>
          </a:p>
        </p:txBody>
      </p:sp>
      <p:grpSp>
        <p:nvGrpSpPr>
          <p:cNvPr id="4" name="Groupe 3">
            <a:extLst>
              <a:ext uri="{FF2B5EF4-FFF2-40B4-BE49-F238E27FC236}">
                <a16:creationId xmlns:a16="http://schemas.microsoft.com/office/drawing/2014/main" id="{DDB7B5D0-01DF-9248-4CB1-78247497CD24}"/>
              </a:ext>
            </a:extLst>
          </p:cNvPr>
          <p:cNvGrpSpPr/>
          <p:nvPr/>
        </p:nvGrpSpPr>
        <p:grpSpPr>
          <a:xfrm>
            <a:off x="8152950" y="4157369"/>
            <a:ext cx="3048141" cy="1666845"/>
            <a:chOff x="8152950" y="4157369"/>
            <a:chExt cx="3048141" cy="1666845"/>
          </a:xfrm>
        </p:grpSpPr>
        <p:sp>
          <p:nvSpPr>
            <p:cNvPr id="61" name="TextBox 80">
              <a:extLst>
                <a:ext uri="{FF2B5EF4-FFF2-40B4-BE49-F238E27FC236}">
                  <a16:creationId xmlns:a16="http://schemas.microsoft.com/office/drawing/2014/main" id="{60A35BF8-E15E-4D65-81D7-5758BF436172}"/>
                </a:ext>
              </a:extLst>
            </p:cNvPr>
            <p:cNvSpPr txBox="1"/>
            <p:nvPr/>
          </p:nvSpPr>
          <p:spPr>
            <a:xfrm>
              <a:off x="8952177" y="4157369"/>
              <a:ext cx="1449686" cy="461665"/>
            </a:xfrm>
            <a:prstGeom prst="rect">
              <a:avLst/>
            </a:prstGeom>
            <a:noFill/>
          </p:spPr>
          <p:txBody>
            <a:bodyPr wrap="square" rtlCol="0">
              <a:spAutoFit/>
            </a:bodyPr>
            <a:lstStyle/>
            <a:p>
              <a:pPr algn="ctr"/>
              <a:r>
                <a:rPr lang="en-US" sz="2400" dirty="0">
                  <a:solidFill>
                    <a:srgbClr val="203864"/>
                  </a:solidFill>
                  <a:latin typeface="Tw Cen MT" panose="020B0602020104020603" pitchFamily="34" charset="0"/>
                </a:rPr>
                <a:t>Décideur</a:t>
              </a:r>
            </a:p>
          </p:txBody>
        </p:sp>
        <p:sp>
          <p:nvSpPr>
            <p:cNvPr id="62" name="TextBox 82">
              <a:extLst>
                <a:ext uri="{FF2B5EF4-FFF2-40B4-BE49-F238E27FC236}">
                  <a16:creationId xmlns:a16="http://schemas.microsoft.com/office/drawing/2014/main" id="{1A4290FA-82DB-40F4-8F5A-4AD9801773DB}"/>
                </a:ext>
              </a:extLst>
            </p:cNvPr>
            <p:cNvSpPr txBox="1"/>
            <p:nvPr/>
          </p:nvSpPr>
          <p:spPr>
            <a:xfrm>
              <a:off x="8152950" y="4685441"/>
              <a:ext cx="3048141" cy="1138773"/>
            </a:xfrm>
            <a:prstGeom prst="rect">
              <a:avLst/>
            </a:prstGeom>
            <a:noFill/>
          </p:spPr>
          <p:txBody>
            <a:bodyPr wrap="square" rtlCol="0">
              <a:spAutoFit/>
            </a:bodyPr>
            <a:lstStyle/>
            <a:p>
              <a:pPr algn="ctr"/>
              <a:r>
                <a:rPr lang="fr-FR" sz="1800" b="1" dirty="0">
                  <a:solidFill>
                    <a:schemeClr val="tx1">
                      <a:lumMod val="85000"/>
                      <a:lumOff val="15000"/>
                    </a:schemeClr>
                  </a:solidFill>
                </a:rPr>
                <a:t>Acteur principal c’est un utilisateur externe qui peut accéder à son projet</a:t>
              </a:r>
              <a:r>
                <a:rPr lang="fr-FR" sz="1800" dirty="0">
                  <a:solidFill>
                    <a:schemeClr val="tx1">
                      <a:lumMod val="85000"/>
                      <a:lumOff val="15000"/>
                    </a:schemeClr>
                  </a:solidFill>
                </a:rPr>
                <a:t>.</a:t>
              </a:r>
              <a:endParaRPr lang="fr-TN" sz="1800" dirty="0">
                <a:solidFill>
                  <a:schemeClr val="tx1">
                    <a:lumMod val="85000"/>
                    <a:lumOff val="15000"/>
                  </a:schemeClr>
                </a:solidFill>
              </a:endParaRPr>
            </a:p>
            <a:p>
              <a:pPr marL="0" indent="0" algn="ctr">
                <a:buNone/>
              </a:pPr>
              <a:endParaRPr lang="en-US" sz="1400" dirty="0">
                <a:solidFill>
                  <a:schemeClr val="bg2">
                    <a:lumMod val="50000"/>
                  </a:schemeClr>
                </a:solidFill>
                <a:latin typeface="Open Sans" pitchFamily="2" charset="0"/>
                <a:ea typeface="Open Sans" pitchFamily="2" charset="0"/>
                <a:cs typeface="Open Sans" pitchFamily="2" charset="0"/>
              </a:endParaRPr>
            </a:p>
          </p:txBody>
        </p:sp>
      </p:grpSp>
      <p:grpSp>
        <p:nvGrpSpPr>
          <p:cNvPr id="55" name="Groupe 54">
            <a:extLst>
              <a:ext uri="{FF2B5EF4-FFF2-40B4-BE49-F238E27FC236}">
                <a16:creationId xmlns:a16="http://schemas.microsoft.com/office/drawing/2014/main" id="{9AEC6929-FBFB-4BF5-9D15-9B835572B45F}"/>
              </a:ext>
            </a:extLst>
          </p:cNvPr>
          <p:cNvGrpSpPr/>
          <p:nvPr/>
        </p:nvGrpSpPr>
        <p:grpSpPr>
          <a:xfrm>
            <a:off x="8858864" y="2364323"/>
            <a:ext cx="1636312" cy="1586540"/>
            <a:chOff x="4959746" y="2088804"/>
            <a:chExt cx="2075350" cy="2116408"/>
          </a:xfrm>
          <a:solidFill>
            <a:schemeClr val="accent1">
              <a:lumMod val="75000"/>
            </a:schemeClr>
          </a:solidFill>
        </p:grpSpPr>
        <p:sp>
          <p:nvSpPr>
            <p:cNvPr id="56" name="Oval 36">
              <a:extLst>
                <a:ext uri="{FF2B5EF4-FFF2-40B4-BE49-F238E27FC236}">
                  <a16:creationId xmlns:a16="http://schemas.microsoft.com/office/drawing/2014/main" id="{66E8EF34-E444-4BFE-B00D-3A745E409D81}"/>
                </a:ext>
              </a:extLst>
            </p:cNvPr>
            <p:cNvSpPr/>
            <p:nvPr/>
          </p:nvSpPr>
          <p:spPr>
            <a:xfrm>
              <a:off x="4959746" y="2129862"/>
              <a:ext cx="2075350" cy="2075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65">
              <a:extLst>
                <a:ext uri="{FF2B5EF4-FFF2-40B4-BE49-F238E27FC236}">
                  <a16:creationId xmlns:a16="http://schemas.microsoft.com/office/drawing/2014/main" id="{260CF6A6-6E72-4FF0-9E74-796C79D7BB2D}"/>
                </a:ext>
              </a:extLst>
            </p:cNvPr>
            <p:cNvGrpSpPr/>
            <p:nvPr/>
          </p:nvGrpSpPr>
          <p:grpSpPr>
            <a:xfrm>
              <a:off x="5069894" y="2088804"/>
              <a:ext cx="662608" cy="615851"/>
              <a:chOff x="701527" y="2087875"/>
              <a:chExt cx="662608" cy="615851"/>
            </a:xfrm>
            <a:grpFill/>
          </p:grpSpPr>
          <p:sp>
            <p:nvSpPr>
              <p:cNvPr id="59" name="Oval 70">
                <a:extLst>
                  <a:ext uri="{FF2B5EF4-FFF2-40B4-BE49-F238E27FC236}">
                    <a16:creationId xmlns:a16="http://schemas.microsoft.com/office/drawing/2014/main" id="{BD5CF711-69AF-427A-AEF2-1DBB1DFA069D}"/>
                  </a:ext>
                </a:extLst>
              </p:cNvPr>
              <p:cNvSpPr/>
              <p:nvPr/>
            </p:nvSpPr>
            <p:spPr>
              <a:xfrm>
                <a:off x="732304" y="2123782"/>
                <a:ext cx="523220" cy="5232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71">
                <a:extLst>
                  <a:ext uri="{FF2B5EF4-FFF2-40B4-BE49-F238E27FC236}">
                    <a16:creationId xmlns:a16="http://schemas.microsoft.com/office/drawing/2014/main" id="{2D0DF9FC-0C13-4C4E-96F7-A63941BD96A3}"/>
                  </a:ext>
                </a:extLst>
              </p:cNvPr>
              <p:cNvSpPr txBox="1"/>
              <p:nvPr/>
            </p:nvSpPr>
            <p:spPr>
              <a:xfrm>
                <a:off x="701527" y="2087875"/>
                <a:ext cx="662608" cy="615851"/>
              </a:xfrm>
              <a:prstGeom prst="rect">
                <a:avLst/>
              </a:prstGeom>
              <a:solidFill>
                <a:schemeClr val="accent1">
                  <a:lumMod val="50000"/>
                </a:schemeClr>
              </a:solidFill>
            </p:spPr>
            <p:txBody>
              <a:bodyPr wrap="square" rtlCol="0">
                <a:spAutoFit/>
              </a:bodyPr>
              <a:lstStyle/>
              <a:p>
                <a:pPr algn="ctr"/>
                <a:r>
                  <a:rPr lang="en-US" sz="2400" b="1" dirty="0">
                    <a:solidFill>
                      <a:srgbClr val="E6E7E9"/>
                    </a:solidFill>
                    <a:latin typeface="Tw Cen MT" panose="020B0602020104020603" pitchFamily="34" charset="0"/>
                  </a:rPr>
                  <a:t>03</a:t>
                </a:r>
              </a:p>
            </p:txBody>
          </p:sp>
        </p:grpSp>
        <p:pic>
          <p:nvPicPr>
            <p:cNvPr id="58" name="Graphique 57" descr="Profil mâle contour">
              <a:extLst>
                <a:ext uri="{FF2B5EF4-FFF2-40B4-BE49-F238E27FC236}">
                  <a16:creationId xmlns:a16="http://schemas.microsoft.com/office/drawing/2014/main" id="{E796D90C-134F-445B-A395-8009ADEE5FF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1569" y="2545690"/>
              <a:ext cx="1262193" cy="1262193"/>
            </a:xfrm>
            <a:prstGeom prst="rect">
              <a:avLst/>
            </a:prstGeom>
          </p:spPr>
        </p:pic>
      </p:grpSp>
    </p:spTree>
    <p:extLst>
      <p:ext uri="{BB962C8B-B14F-4D97-AF65-F5344CB8AC3E}">
        <p14:creationId xmlns:p14="http://schemas.microsoft.com/office/powerpoint/2010/main" val="192832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6 L 0.23528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anim calcmode="lin" valueType="num">
                                      <p:cBhvr>
                                        <p:cTn id="14" dur="1000" fill="hold"/>
                                        <p:tgtEl>
                                          <p:spTgt spid="51"/>
                                        </p:tgtEl>
                                        <p:attrNameLst>
                                          <p:attrName>ppt_x</p:attrName>
                                        </p:attrNameLst>
                                      </p:cBhvr>
                                      <p:tavLst>
                                        <p:tav tm="0">
                                          <p:val>
                                            <p:strVal val="#ppt_x"/>
                                          </p:val>
                                        </p:tav>
                                        <p:tav tm="100000">
                                          <p:val>
                                            <p:strVal val="#ppt_x"/>
                                          </p:val>
                                        </p:tav>
                                      </p:tavLst>
                                    </p:anim>
                                    <p:anim calcmode="lin" valueType="num">
                                      <p:cBhvr>
                                        <p:cTn id="1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20102" y="-77987"/>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2"/>
                  </a:solidFill>
                  <a:latin typeface="Tw Cen MT" panose="020B0602020104020603" pitchFamily="34" charset="0"/>
                </a:rPr>
                <a:t>              LES BESOINS FONCTIONNELS</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90752"/>
            <a:ext cx="2717260" cy="383961"/>
            <a:chOff x="-3750196" y="5895293"/>
            <a:chExt cx="3262247"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450832" y="5940036"/>
              <a:ext cx="2962883" cy="667226"/>
            </a:xfrm>
            <a:prstGeom prst="rect">
              <a:avLst/>
            </a:prstGeom>
            <a:noFill/>
            <a:ln>
              <a:noFill/>
            </a:ln>
          </p:spPr>
          <p:txBody>
            <a:bodyPr wrap="square">
              <a:spAutoFit/>
            </a:bodyPr>
            <a:lstStyle/>
            <a:p>
              <a:r>
                <a:rPr kumimoji="0" lang="en-US" sz="1600" b="1" i="0" u="none" strike="noStrike" kern="1200" cap="none" spc="0" normalizeH="0" baseline="0" noProof="0" dirty="0">
                  <a:ln>
                    <a:solidFill>
                      <a:schemeClr val="bg1"/>
                    </a:solidFill>
                  </a:ln>
                  <a:solidFill>
                    <a:schemeClr val="bg1"/>
                  </a:solidFill>
                  <a:effectLst>
                    <a:outerShdw blurRad="50800" dist="38100" dir="2700000" algn="tl" rotWithShape="0">
                      <a:prstClr val="black">
                        <a:alpha val="40000"/>
                      </a:prstClr>
                    </a:outerShdw>
                  </a:effectLst>
                  <a:uLnTx/>
                  <a:uFillTx/>
                  <a:latin typeface="Tw Cen MT" panose="020B0602020104020603" pitchFamily="34" charset="0"/>
                  <a:cs typeface="Times New Roman" panose="02020603050405020304" pitchFamily="18" charset="0"/>
                </a:rPr>
                <a:t>CADRE DU PROJET</a:t>
              </a:r>
              <a:endParaRPr lang="fr-FR" sz="1600" dirty="0">
                <a:ln>
                  <a:solidFill>
                    <a:schemeClr val="bg1"/>
                  </a:solidFill>
                </a:ln>
                <a:solidFill>
                  <a:schemeClr val="bg1"/>
                </a:solidFill>
                <a:effectLst>
                  <a:outerShdw blurRad="50800" dist="38100" dir="2700000" algn="tl" rotWithShape="0">
                    <a:prstClr val="black">
                      <a:alpha val="40000"/>
                    </a:prstClr>
                  </a:outerShdw>
                </a:effectLst>
                <a:latin typeface="Tw Cen MT" panose="020B0602020104020603" pitchFamily="34" charset="0"/>
              </a:endParaRPr>
            </a:p>
          </p:txBody>
        </p:sp>
      </p:grpSp>
      <p:cxnSp>
        <p:nvCxnSpPr>
          <p:cNvPr id="12" name="Straight Connector 30">
            <a:extLst>
              <a:ext uri="{FF2B5EF4-FFF2-40B4-BE49-F238E27FC236}">
                <a16:creationId xmlns:a16="http://schemas.microsoft.com/office/drawing/2014/main" id="{86400F40-D526-6605-270F-C7EBFA8FC7E5}"/>
              </a:ext>
            </a:extLst>
          </p:cNvPr>
          <p:cNvCxnSpPr>
            <a:cxnSpLocks/>
          </p:cNvCxnSpPr>
          <p:nvPr/>
        </p:nvCxnSpPr>
        <p:spPr>
          <a:xfrm>
            <a:off x="2090292" y="3812540"/>
            <a:ext cx="81381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C21FB110-0A93-375F-6DE1-15EC42B47614}"/>
              </a:ext>
            </a:extLst>
          </p:cNvPr>
          <p:cNvGrpSpPr/>
          <p:nvPr/>
        </p:nvGrpSpPr>
        <p:grpSpPr>
          <a:xfrm>
            <a:off x="2083712" y="7611546"/>
            <a:ext cx="1432885" cy="2673544"/>
            <a:chOff x="1555392" y="3603426"/>
            <a:chExt cx="1432885" cy="2673544"/>
          </a:xfrm>
        </p:grpSpPr>
        <p:grpSp>
          <p:nvGrpSpPr>
            <p:cNvPr id="14" name="Groupe 13">
              <a:extLst>
                <a:ext uri="{FF2B5EF4-FFF2-40B4-BE49-F238E27FC236}">
                  <a16:creationId xmlns:a16="http://schemas.microsoft.com/office/drawing/2014/main" id="{E25DA341-DB9E-8B00-869F-C48AB3C7FD02}"/>
                </a:ext>
              </a:extLst>
            </p:cNvPr>
            <p:cNvGrpSpPr/>
            <p:nvPr/>
          </p:nvGrpSpPr>
          <p:grpSpPr>
            <a:xfrm>
              <a:off x="2066484" y="3603426"/>
              <a:ext cx="410700" cy="1538056"/>
              <a:chOff x="2090286" y="3278306"/>
              <a:chExt cx="410700" cy="1538056"/>
            </a:xfrm>
          </p:grpSpPr>
          <p:sp>
            <p:nvSpPr>
              <p:cNvPr id="18" name="Oval 32">
                <a:extLst>
                  <a:ext uri="{FF2B5EF4-FFF2-40B4-BE49-F238E27FC236}">
                    <a16:creationId xmlns:a16="http://schemas.microsoft.com/office/drawing/2014/main" id="{29B2CEBE-6187-8E00-E5E1-EE5FEA69E0E2}"/>
                  </a:ext>
                </a:extLst>
              </p:cNvPr>
              <p:cNvSpPr/>
              <p:nvPr/>
            </p:nvSpPr>
            <p:spPr>
              <a:xfrm>
                <a:off x="2202853" y="3397819"/>
                <a:ext cx="182533" cy="181483"/>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sp>
            <p:nvSpPr>
              <p:cNvPr id="19" name="Circle: Hollow 33">
                <a:extLst>
                  <a:ext uri="{FF2B5EF4-FFF2-40B4-BE49-F238E27FC236}">
                    <a16:creationId xmlns:a16="http://schemas.microsoft.com/office/drawing/2014/main" id="{C78BC29C-E880-40AA-31D1-39C3C13A840C}"/>
                  </a:ext>
                </a:extLst>
              </p:cNvPr>
              <p:cNvSpPr/>
              <p:nvPr/>
            </p:nvSpPr>
            <p:spPr>
              <a:xfrm>
                <a:off x="2090286" y="3278306"/>
                <a:ext cx="410700" cy="408338"/>
              </a:xfrm>
              <a:prstGeom prst="donut">
                <a:avLst>
                  <a:gd name="adj" fmla="val 5281"/>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w Cen MT" panose="020B0602020104020603" pitchFamily="34" charset="0"/>
                </a:endParaRPr>
              </a:p>
            </p:txBody>
          </p:sp>
          <p:cxnSp>
            <p:nvCxnSpPr>
              <p:cNvPr id="22" name="Straight Connector 35">
                <a:extLst>
                  <a:ext uri="{FF2B5EF4-FFF2-40B4-BE49-F238E27FC236}">
                    <a16:creationId xmlns:a16="http://schemas.microsoft.com/office/drawing/2014/main" id="{894B0F71-93CD-A5FF-D4FD-5FE797FC7B92}"/>
                  </a:ext>
                </a:extLst>
              </p:cNvPr>
              <p:cNvCxnSpPr>
                <a:cxnSpLocks/>
              </p:cNvCxnSpPr>
              <p:nvPr/>
            </p:nvCxnSpPr>
            <p:spPr>
              <a:xfrm flipV="1">
                <a:off x="2287289" y="3686638"/>
                <a:ext cx="0" cy="1041571"/>
              </a:xfrm>
              <a:prstGeom prst="line">
                <a:avLst/>
              </a:prstGeom>
              <a:ln w="19050">
                <a:solidFill>
                  <a:srgbClr val="52C9BD"/>
                </a:solidFill>
              </a:ln>
            </p:spPr>
            <p:style>
              <a:lnRef idx="1">
                <a:schemeClr val="accent1"/>
              </a:lnRef>
              <a:fillRef idx="0">
                <a:schemeClr val="accent1"/>
              </a:fillRef>
              <a:effectRef idx="0">
                <a:schemeClr val="accent1"/>
              </a:effectRef>
              <a:fontRef idx="minor">
                <a:schemeClr val="tx1"/>
              </a:fontRef>
            </p:style>
          </p:cxnSp>
          <p:sp>
            <p:nvSpPr>
              <p:cNvPr id="23" name="Oval 36">
                <a:extLst>
                  <a:ext uri="{FF2B5EF4-FFF2-40B4-BE49-F238E27FC236}">
                    <a16:creationId xmlns:a16="http://schemas.microsoft.com/office/drawing/2014/main" id="{DC5B45D3-CB95-C977-0188-762982C68062}"/>
                  </a:ext>
                </a:extLst>
              </p:cNvPr>
              <p:cNvSpPr/>
              <p:nvPr/>
            </p:nvSpPr>
            <p:spPr>
              <a:xfrm>
                <a:off x="2233377" y="4701218"/>
                <a:ext cx="107824" cy="115144"/>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grpSp>
        <p:sp>
          <p:nvSpPr>
            <p:cNvPr id="15" name="TextBox 84">
              <a:extLst>
                <a:ext uri="{FF2B5EF4-FFF2-40B4-BE49-F238E27FC236}">
                  <a16:creationId xmlns:a16="http://schemas.microsoft.com/office/drawing/2014/main" id="{65207AC6-EAB2-37ED-AB24-EAEA75888CBA}"/>
                </a:ext>
              </a:extLst>
            </p:cNvPr>
            <p:cNvSpPr txBox="1"/>
            <p:nvPr/>
          </p:nvSpPr>
          <p:spPr>
            <a:xfrm>
              <a:off x="1555392" y="5261306"/>
              <a:ext cx="1432885" cy="1015664"/>
            </a:xfrm>
            <a:prstGeom prst="rect">
              <a:avLst/>
            </a:prstGeom>
            <a:noFill/>
          </p:spPr>
          <p:txBody>
            <a:bodyPr wrap="square" rtlCol="0">
              <a:spAutoFit/>
            </a:bodyPr>
            <a:lstStyle/>
            <a:p>
              <a:pPr marL="0" algn="ctr" rtl="0" eaLnBrk="1" latinLnBrk="0" hangingPunct="1">
                <a:spcBef>
                  <a:spcPts val="0"/>
                </a:spcBef>
                <a:spcAft>
                  <a:spcPts val="0"/>
                </a:spcAft>
              </a:pPr>
              <a:r>
                <a:rPr lang="fr-FR" sz="2000" b="1" dirty="0">
                  <a:solidFill>
                    <a:srgbClr val="4A4D44"/>
                  </a:solidFill>
                </a:rPr>
                <a:t>Intégration des données</a:t>
              </a:r>
              <a:endParaRPr lang="fr-FR" sz="2800" b="1" dirty="0">
                <a:solidFill>
                  <a:srgbClr val="595959"/>
                </a:solidFill>
                <a:effectLst/>
                <a:latin typeface="Tw Cen MT" panose="020B0602020104020603" pitchFamily="34" charset="0"/>
              </a:endParaRPr>
            </a:p>
          </p:txBody>
        </p:sp>
        <p:cxnSp>
          <p:nvCxnSpPr>
            <p:cNvPr id="16" name="Straight Connector 80">
              <a:extLst>
                <a:ext uri="{FF2B5EF4-FFF2-40B4-BE49-F238E27FC236}">
                  <a16:creationId xmlns:a16="http://schemas.microsoft.com/office/drawing/2014/main" id="{3915454E-37CF-90F0-9080-9F5904B6BF37}"/>
                </a:ext>
              </a:extLst>
            </p:cNvPr>
            <p:cNvCxnSpPr>
              <a:cxnSpLocks/>
            </p:cNvCxnSpPr>
            <p:nvPr/>
          </p:nvCxnSpPr>
          <p:spPr>
            <a:xfrm>
              <a:off x="1692848" y="6247775"/>
              <a:ext cx="1157973" cy="0"/>
            </a:xfrm>
            <a:prstGeom prst="line">
              <a:avLst/>
            </a:prstGeom>
            <a:ln w="19050">
              <a:solidFill>
                <a:srgbClr val="52C9BD"/>
              </a:solidFill>
            </a:ln>
          </p:spPr>
          <p:style>
            <a:lnRef idx="1">
              <a:schemeClr val="accent1"/>
            </a:lnRef>
            <a:fillRef idx="0">
              <a:schemeClr val="accent1"/>
            </a:fillRef>
            <a:effectRef idx="0">
              <a:schemeClr val="accent1"/>
            </a:effectRef>
            <a:fontRef idx="minor">
              <a:schemeClr val="tx1"/>
            </a:fontRef>
          </p:style>
        </p:cxnSp>
      </p:grpSp>
      <p:grpSp>
        <p:nvGrpSpPr>
          <p:cNvPr id="24" name="Groupe 23">
            <a:extLst>
              <a:ext uri="{FF2B5EF4-FFF2-40B4-BE49-F238E27FC236}">
                <a16:creationId xmlns:a16="http://schemas.microsoft.com/office/drawing/2014/main" id="{FCD8FCA8-CE83-9601-4305-F4A596351AE5}"/>
              </a:ext>
            </a:extLst>
          </p:cNvPr>
          <p:cNvGrpSpPr/>
          <p:nvPr/>
        </p:nvGrpSpPr>
        <p:grpSpPr>
          <a:xfrm>
            <a:off x="4277487" y="7611546"/>
            <a:ext cx="1839058" cy="2644349"/>
            <a:chOff x="3667887" y="3603426"/>
            <a:chExt cx="1839058" cy="2644349"/>
          </a:xfrm>
        </p:grpSpPr>
        <p:sp>
          <p:nvSpPr>
            <p:cNvPr id="28" name="TextBox 84">
              <a:extLst>
                <a:ext uri="{FF2B5EF4-FFF2-40B4-BE49-F238E27FC236}">
                  <a16:creationId xmlns:a16="http://schemas.microsoft.com/office/drawing/2014/main" id="{DC95BDD7-E6B9-F7AA-F181-736A8F921672}"/>
                </a:ext>
              </a:extLst>
            </p:cNvPr>
            <p:cNvSpPr txBox="1"/>
            <p:nvPr/>
          </p:nvSpPr>
          <p:spPr>
            <a:xfrm>
              <a:off x="3667887" y="5307473"/>
              <a:ext cx="1839058" cy="923330"/>
            </a:xfrm>
            <a:prstGeom prst="rect">
              <a:avLst/>
            </a:prstGeom>
            <a:noFill/>
          </p:spPr>
          <p:txBody>
            <a:bodyPr wrap="square" rtlCol="0">
              <a:spAutoFit/>
            </a:bodyPr>
            <a:lstStyle/>
            <a:p>
              <a:pPr algn="ctr"/>
              <a:r>
                <a:rPr lang="fr-FR" b="1" dirty="0">
                  <a:solidFill>
                    <a:schemeClr val="bg2">
                      <a:lumMod val="25000"/>
                    </a:schemeClr>
                  </a:solidFill>
                </a:rPr>
                <a:t>Création des tableaux de bord dynamiques</a:t>
              </a:r>
              <a:endParaRPr lang="fr-FR" b="1" i="0" dirty="0">
                <a:solidFill>
                  <a:schemeClr val="bg2">
                    <a:lumMod val="25000"/>
                  </a:schemeClr>
                </a:solidFill>
                <a:effectLst/>
                <a:latin typeface="Tw Cen MT" panose="020B0602020104020603" pitchFamily="34" charset="0"/>
              </a:endParaRPr>
            </a:p>
          </p:txBody>
        </p:sp>
        <p:cxnSp>
          <p:nvCxnSpPr>
            <p:cNvPr id="31" name="Straight Connector 80">
              <a:extLst>
                <a:ext uri="{FF2B5EF4-FFF2-40B4-BE49-F238E27FC236}">
                  <a16:creationId xmlns:a16="http://schemas.microsoft.com/office/drawing/2014/main" id="{B1B876BD-3240-5DD0-9140-A81E770AB619}"/>
                </a:ext>
              </a:extLst>
            </p:cNvPr>
            <p:cNvCxnSpPr>
              <a:cxnSpLocks/>
            </p:cNvCxnSpPr>
            <p:nvPr/>
          </p:nvCxnSpPr>
          <p:spPr>
            <a:xfrm>
              <a:off x="4008430" y="6247775"/>
              <a:ext cx="1157973" cy="0"/>
            </a:xfrm>
            <a:prstGeom prst="line">
              <a:avLst/>
            </a:prstGeom>
            <a:ln w="19050">
              <a:solidFill>
                <a:srgbClr val="52C9BD"/>
              </a:solidFill>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A0CE6A31-3FA2-D8FD-8C8F-78DFE823E216}"/>
                </a:ext>
              </a:extLst>
            </p:cNvPr>
            <p:cNvGrpSpPr/>
            <p:nvPr/>
          </p:nvGrpSpPr>
          <p:grpSpPr>
            <a:xfrm>
              <a:off x="4382066" y="3603426"/>
              <a:ext cx="410700" cy="1538056"/>
              <a:chOff x="2090286" y="3278306"/>
              <a:chExt cx="410700" cy="1538056"/>
            </a:xfrm>
          </p:grpSpPr>
          <p:sp>
            <p:nvSpPr>
              <p:cNvPr id="33" name="Oval 32">
                <a:extLst>
                  <a:ext uri="{FF2B5EF4-FFF2-40B4-BE49-F238E27FC236}">
                    <a16:creationId xmlns:a16="http://schemas.microsoft.com/office/drawing/2014/main" id="{CF5A4F41-2DD9-4D92-554E-F19348B0F837}"/>
                  </a:ext>
                </a:extLst>
              </p:cNvPr>
              <p:cNvSpPr/>
              <p:nvPr/>
            </p:nvSpPr>
            <p:spPr>
              <a:xfrm>
                <a:off x="2202853" y="3397819"/>
                <a:ext cx="182533" cy="181483"/>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sp>
            <p:nvSpPr>
              <p:cNvPr id="34" name="Circle: Hollow 33">
                <a:extLst>
                  <a:ext uri="{FF2B5EF4-FFF2-40B4-BE49-F238E27FC236}">
                    <a16:creationId xmlns:a16="http://schemas.microsoft.com/office/drawing/2014/main" id="{9CC1F2A9-40C8-8891-C768-97FDE347387A}"/>
                  </a:ext>
                </a:extLst>
              </p:cNvPr>
              <p:cNvSpPr/>
              <p:nvPr/>
            </p:nvSpPr>
            <p:spPr>
              <a:xfrm>
                <a:off x="2090286" y="3278306"/>
                <a:ext cx="410700" cy="408338"/>
              </a:xfrm>
              <a:prstGeom prst="donut">
                <a:avLst>
                  <a:gd name="adj" fmla="val 5281"/>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w Cen MT" panose="020B0602020104020603" pitchFamily="34" charset="0"/>
                </a:endParaRPr>
              </a:p>
            </p:txBody>
          </p:sp>
          <p:cxnSp>
            <p:nvCxnSpPr>
              <p:cNvPr id="35" name="Straight Connector 35">
                <a:extLst>
                  <a:ext uri="{FF2B5EF4-FFF2-40B4-BE49-F238E27FC236}">
                    <a16:creationId xmlns:a16="http://schemas.microsoft.com/office/drawing/2014/main" id="{5F0B1098-F3EA-9305-B13C-96598C6EB73D}"/>
                  </a:ext>
                </a:extLst>
              </p:cNvPr>
              <p:cNvCxnSpPr>
                <a:cxnSpLocks/>
              </p:cNvCxnSpPr>
              <p:nvPr/>
            </p:nvCxnSpPr>
            <p:spPr>
              <a:xfrm flipV="1">
                <a:off x="2287289" y="3686638"/>
                <a:ext cx="0" cy="1041571"/>
              </a:xfrm>
              <a:prstGeom prst="line">
                <a:avLst/>
              </a:prstGeom>
              <a:ln w="19050">
                <a:solidFill>
                  <a:srgbClr val="52C9BD"/>
                </a:solidFill>
              </a:ln>
            </p:spPr>
            <p:style>
              <a:lnRef idx="1">
                <a:schemeClr val="accent1"/>
              </a:lnRef>
              <a:fillRef idx="0">
                <a:schemeClr val="accent1"/>
              </a:fillRef>
              <a:effectRef idx="0">
                <a:schemeClr val="accent1"/>
              </a:effectRef>
              <a:fontRef idx="minor">
                <a:schemeClr val="tx1"/>
              </a:fontRef>
            </p:style>
          </p:cxnSp>
          <p:sp>
            <p:nvSpPr>
              <p:cNvPr id="36" name="Oval 36">
                <a:extLst>
                  <a:ext uri="{FF2B5EF4-FFF2-40B4-BE49-F238E27FC236}">
                    <a16:creationId xmlns:a16="http://schemas.microsoft.com/office/drawing/2014/main" id="{77E2FC69-ED73-4DD5-23FE-8DAEA24F83BD}"/>
                  </a:ext>
                </a:extLst>
              </p:cNvPr>
              <p:cNvSpPr/>
              <p:nvPr/>
            </p:nvSpPr>
            <p:spPr>
              <a:xfrm>
                <a:off x="2233377" y="4701218"/>
                <a:ext cx="107824" cy="115144"/>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grpSp>
      </p:grpSp>
      <p:grpSp>
        <p:nvGrpSpPr>
          <p:cNvPr id="37" name="Groupe 36">
            <a:extLst>
              <a:ext uri="{FF2B5EF4-FFF2-40B4-BE49-F238E27FC236}">
                <a16:creationId xmlns:a16="http://schemas.microsoft.com/office/drawing/2014/main" id="{9E7DA722-C121-FF4E-5638-891558B6AD48}"/>
              </a:ext>
            </a:extLst>
          </p:cNvPr>
          <p:cNvGrpSpPr/>
          <p:nvPr/>
        </p:nvGrpSpPr>
        <p:grpSpPr>
          <a:xfrm>
            <a:off x="2871275" y="-3093710"/>
            <a:ext cx="2197925" cy="2628040"/>
            <a:chOff x="2271835" y="1386850"/>
            <a:chExt cx="2197925" cy="2628040"/>
          </a:xfrm>
        </p:grpSpPr>
        <p:cxnSp>
          <p:nvCxnSpPr>
            <p:cNvPr id="38" name="Straight Connector 80">
              <a:extLst>
                <a:ext uri="{FF2B5EF4-FFF2-40B4-BE49-F238E27FC236}">
                  <a16:creationId xmlns:a16="http://schemas.microsoft.com/office/drawing/2014/main" id="{A0907F3E-3291-1599-610C-90D8C3ABAAEF}"/>
                </a:ext>
              </a:extLst>
            </p:cNvPr>
            <p:cNvCxnSpPr>
              <a:cxnSpLocks/>
            </p:cNvCxnSpPr>
            <p:nvPr/>
          </p:nvCxnSpPr>
          <p:spPr>
            <a:xfrm>
              <a:off x="2791811" y="1410287"/>
              <a:ext cx="1157973" cy="0"/>
            </a:xfrm>
            <a:prstGeom prst="line">
              <a:avLst/>
            </a:prstGeom>
            <a:ln w="19050">
              <a:solidFill>
                <a:srgbClr val="52C9BD"/>
              </a:solidFill>
            </a:ln>
          </p:spPr>
          <p:style>
            <a:lnRef idx="1">
              <a:schemeClr val="accent1"/>
            </a:lnRef>
            <a:fillRef idx="0">
              <a:schemeClr val="accent1"/>
            </a:fillRef>
            <a:effectRef idx="0">
              <a:schemeClr val="accent1"/>
            </a:effectRef>
            <a:fontRef idx="minor">
              <a:schemeClr val="tx1"/>
            </a:fontRef>
          </p:style>
        </p:cxnSp>
        <p:sp>
          <p:nvSpPr>
            <p:cNvPr id="39" name="TextBox 84">
              <a:extLst>
                <a:ext uri="{FF2B5EF4-FFF2-40B4-BE49-F238E27FC236}">
                  <a16:creationId xmlns:a16="http://schemas.microsoft.com/office/drawing/2014/main" id="{7D4F488B-7B22-2B07-F164-BC6E5259EC57}"/>
                </a:ext>
              </a:extLst>
            </p:cNvPr>
            <p:cNvSpPr txBox="1"/>
            <p:nvPr/>
          </p:nvSpPr>
          <p:spPr>
            <a:xfrm>
              <a:off x="2271835" y="1386850"/>
              <a:ext cx="2197925" cy="1004715"/>
            </a:xfrm>
            <a:prstGeom prst="rect">
              <a:avLst/>
            </a:prstGeom>
            <a:noFill/>
          </p:spPr>
          <p:txBody>
            <a:bodyPr wrap="square" rtlCol="0">
              <a:spAutoFit/>
            </a:bodyPr>
            <a:lstStyle/>
            <a:p>
              <a:pPr marL="0" algn="ctr" rtl="0" eaLnBrk="1" latinLnBrk="0" hangingPunct="1">
                <a:spcBef>
                  <a:spcPts val="0"/>
                </a:spcBef>
                <a:spcAft>
                  <a:spcPts val="0"/>
                </a:spcAft>
              </a:pPr>
              <a:r>
                <a:rPr lang="fr-FR" sz="2000" b="1" dirty="0">
                  <a:solidFill>
                    <a:schemeClr val="bg2">
                      <a:lumMod val="25000"/>
                    </a:schemeClr>
                  </a:solidFill>
                  <a:effectLst/>
                </a:rPr>
                <a:t>Construction de l’entrepôt de données</a:t>
              </a:r>
            </a:p>
          </p:txBody>
        </p:sp>
        <p:grpSp>
          <p:nvGrpSpPr>
            <p:cNvPr id="40" name="Groupe 39">
              <a:extLst>
                <a:ext uri="{FF2B5EF4-FFF2-40B4-BE49-F238E27FC236}">
                  <a16:creationId xmlns:a16="http://schemas.microsoft.com/office/drawing/2014/main" id="{3E169212-3F2A-C042-E008-EFF3DE4A2287}"/>
                </a:ext>
              </a:extLst>
            </p:cNvPr>
            <p:cNvGrpSpPr/>
            <p:nvPr/>
          </p:nvGrpSpPr>
          <p:grpSpPr>
            <a:xfrm rot="10800000">
              <a:off x="3165448" y="2476834"/>
              <a:ext cx="410700" cy="1538056"/>
              <a:chOff x="2090286" y="3278306"/>
              <a:chExt cx="410700" cy="1538056"/>
            </a:xfrm>
          </p:grpSpPr>
          <p:sp>
            <p:nvSpPr>
              <p:cNvPr id="41" name="Oval 32">
                <a:extLst>
                  <a:ext uri="{FF2B5EF4-FFF2-40B4-BE49-F238E27FC236}">
                    <a16:creationId xmlns:a16="http://schemas.microsoft.com/office/drawing/2014/main" id="{143B070B-C428-3E99-D31F-DD7D714D10AF}"/>
                  </a:ext>
                </a:extLst>
              </p:cNvPr>
              <p:cNvSpPr/>
              <p:nvPr/>
            </p:nvSpPr>
            <p:spPr>
              <a:xfrm>
                <a:off x="2202853" y="3397819"/>
                <a:ext cx="182533" cy="181483"/>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sp>
            <p:nvSpPr>
              <p:cNvPr id="42" name="Circle: Hollow 33">
                <a:extLst>
                  <a:ext uri="{FF2B5EF4-FFF2-40B4-BE49-F238E27FC236}">
                    <a16:creationId xmlns:a16="http://schemas.microsoft.com/office/drawing/2014/main" id="{036A231D-DBF9-43B7-9F2F-8A6A774E45E4}"/>
                  </a:ext>
                </a:extLst>
              </p:cNvPr>
              <p:cNvSpPr/>
              <p:nvPr/>
            </p:nvSpPr>
            <p:spPr>
              <a:xfrm>
                <a:off x="2090286" y="3278306"/>
                <a:ext cx="410700" cy="408338"/>
              </a:xfrm>
              <a:prstGeom prst="donut">
                <a:avLst>
                  <a:gd name="adj" fmla="val 5281"/>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w Cen MT" panose="020B0602020104020603" pitchFamily="34" charset="0"/>
                </a:endParaRPr>
              </a:p>
            </p:txBody>
          </p:sp>
          <p:cxnSp>
            <p:nvCxnSpPr>
              <p:cNvPr id="43" name="Straight Connector 35">
                <a:extLst>
                  <a:ext uri="{FF2B5EF4-FFF2-40B4-BE49-F238E27FC236}">
                    <a16:creationId xmlns:a16="http://schemas.microsoft.com/office/drawing/2014/main" id="{FC823854-39D9-0FAB-F5B9-F0B5493B6FD1}"/>
                  </a:ext>
                </a:extLst>
              </p:cNvPr>
              <p:cNvCxnSpPr>
                <a:cxnSpLocks/>
              </p:cNvCxnSpPr>
              <p:nvPr/>
            </p:nvCxnSpPr>
            <p:spPr>
              <a:xfrm flipV="1">
                <a:off x="2287289" y="3686638"/>
                <a:ext cx="0" cy="1041571"/>
              </a:xfrm>
              <a:prstGeom prst="line">
                <a:avLst/>
              </a:prstGeom>
              <a:ln w="19050">
                <a:solidFill>
                  <a:srgbClr val="52C9BD"/>
                </a:solidFill>
              </a:ln>
            </p:spPr>
            <p:style>
              <a:lnRef idx="1">
                <a:schemeClr val="accent1"/>
              </a:lnRef>
              <a:fillRef idx="0">
                <a:schemeClr val="accent1"/>
              </a:fillRef>
              <a:effectRef idx="0">
                <a:schemeClr val="accent1"/>
              </a:effectRef>
              <a:fontRef idx="minor">
                <a:schemeClr val="tx1"/>
              </a:fontRef>
            </p:style>
          </p:cxnSp>
          <p:sp>
            <p:nvSpPr>
              <p:cNvPr id="44" name="Oval 36">
                <a:extLst>
                  <a:ext uri="{FF2B5EF4-FFF2-40B4-BE49-F238E27FC236}">
                    <a16:creationId xmlns:a16="http://schemas.microsoft.com/office/drawing/2014/main" id="{80F043B1-C615-2238-F2A0-046991A49901}"/>
                  </a:ext>
                </a:extLst>
              </p:cNvPr>
              <p:cNvSpPr/>
              <p:nvPr/>
            </p:nvSpPr>
            <p:spPr>
              <a:xfrm>
                <a:off x="2233377" y="4701218"/>
                <a:ext cx="107824" cy="115144"/>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grpSp>
      </p:grpSp>
      <p:grpSp>
        <p:nvGrpSpPr>
          <p:cNvPr id="45" name="Groupe 44">
            <a:extLst>
              <a:ext uri="{FF2B5EF4-FFF2-40B4-BE49-F238E27FC236}">
                <a16:creationId xmlns:a16="http://schemas.microsoft.com/office/drawing/2014/main" id="{70FC07F4-AD2B-41EC-E838-1B020D87FF47}"/>
              </a:ext>
            </a:extLst>
          </p:cNvPr>
          <p:cNvGrpSpPr/>
          <p:nvPr/>
        </p:nvGrpSpPr>
        <p:grpSpPr>
          <a:xfrm>
            <a:off x="5818531" y="7611546"/>
            <a:ext cx="2239889" cy="2581211"/>
            <a:chOff x="5208931" y="3603426"/>
            <a:chExt cx="2239889" cy="2581211"/>
          </a:xfrm>
        </p:grpSpPr>
        <p:sp>
          <p:nvSpPr>
            <p:cNvPr id="46" name="TextBox 84">
              <a:extLst>
                <a:ext uri="{FF2B5EF4-FFF2-40B4-BE49-F238E27FC236}">
                  <a16:creationId xmlns:a16="http://schemas.microsoft.com/office/drawing/2014/main" id="{F9413577-B7F7-2083-B203-7AD97C2E2013}"/>
                </a:ext>
              </a:extLst>
            </p:cNvPr>
            <p:cNvSpPr txBox="1"/>
            <p:nvPr/>
          </p:nvSpPr>
          <p:spPr>
            <a:xfrm>
              <a:off x="5208931" y="5292085"/>
              <a:ext cx="2239889" cy="892552"/>
            </a:xfrm>
            <a:prstGeom prst="rect">
              <a:avLst/>
            </a:prstGeom>
            <a:noFill/>
          </p:spPr>
          <p:txBody>
            <a:bodyPr wrap="square" rtlCol="0">
              <a:spAutoFit/>
            </a:bodyPr>
            <a:lstStyle/>
            <a:p>
              <a:pPr algn="ctr"/>
              <a:r>
                <a:rPr lang="en-US" b="1" dirty="0">
                  <a:solidFill>
                    <a:schemeClr val="bg2">
                      <a:lumMod val="25000"/>
                    </a:schemeClr>
                  </a:solidFill>
                </a:rPr>
                <a:t>Creation une  plate-</a:t>
              </a:r>
              <a:r>
                <a:rPr lang="fr-FR" b="1" dirty="0">
                  <a:solidFill>
                    <a:schemeClr val="bg2">
                      <a:lumMod val="25000"/>
                    </a:schemeClr>
                  </a:solidFill>
                </a:rPr>
                <a:t>forme</a:t>
              </a:r>
            </a:p>
            <a:p>
              <a:pPr algn="ctr"/>
              <a:endParaRPr lang="fr-FR" sz="1600" i="0" dirty="0">
                <a:solidFill>
                  <a:srgbClr val="595959"/>
                </a:solidFill>
                <a:effectLst/>
                <a:latin typeface="Tw Cen MT" panose="020B0602020104020603" pitchFamily="34" charset="0"/>
              </a:endParaRPr>
            </a:p>
          </p:txBody>
        </p:sp>
        <p:cxnSp>
          <p:nvCxnSpPr>
            <p:cNvPr id="47" name="Straight Connector 80">
              <a:extLst>
                <a:ext uri="{FF2B5EF4-FFF2-40B4-BE49-F238E27FC236}">
                  <a16:creationId xmlns:a16="http://schemas.microsoft.com/office/drawing/2014/main" id="{4EC8C417-0625-61D2-397B-6C9361BFBE4C}"/>
                </a:ext>
              </a:extLst>
            </p:cNvPr>
            <p:cNvCxnSpPr>
              <a:cxnSpLocks/>
            </p:cNvCxnSpPr>
            <p:nvPr/>
          </p:nvCxnSpPr>
          <p:spPr>
            <a:xfrm>
              <a:off x="5749889" y="5983615"/>
              <a:ext cx="1157973" cy="0"/>
            </a:xfrm>
            <a:prstGeom prst="line">
              <a:avLst/>
            </a:prstGeom>
            <a:ln w="19050">
              <a:solidFill>
                <a:srgbClr val="FF5969"/>
              </a:solidFill>
            </a:ln>
          </p:spPr>
          <p:style>
            <a:lnRef idx="1">
              <a:schemeClr val="accent1"/>
            </a:lnRef>
            <a:fillRef idx="0">
              <a:schemeClr val="accent1"/>
            </a:fillRef>
            <a:effectRef idx="0">
              <a:schemeClr val="accent1"/>
            </a:effectRef>
            <a:fontRef idx="minor">
              <a:schemeClr val="tx1"/>
            </a:fontRef>
          </p:style>
        </p:cxnSp>
        <p:grpSp>
          <p:nvGrpSpPr>
            <p:cNvPr id="48" name="Groupe 47">
              <a:extLst>
                <a:ext uri="{FF2B5EF4-FFF2-40B4-BE49-F238E27FC236}">
                  <a16:creationId xmlns:a16="http://schemas.microsoft.com/office/drawing/2014/main" id="{F5C38D64-DD59-78C0-5CBF-1EF62405C7C1}"/>
                </a:ext>
              </a:extLst>
            </p:cNvPr>
            <p:cNvGrpSpPr/>
            <p:nvPr/>
          </p:nvGrpSpPr>
          <p:grpSpPr>
            <a:xfrm>
              <a:off x="6123525" y="3603426"/>
              <a:ext cx="410700" cy="1538056"/>
              <a:chOff x="2090286" y="3278306"/>
              <a:chExt cx="410700" cy="1538056"/>
            </a:xfrm>
            <a:solidFill>
              <a:srgbClr val="FF5969"/>
            </a:solidFill>
          </p:grpSpPr>
          <p:sp>
            <p:nvSpPr>
              <p:cNvPr id="49" name="Oval 32">
                <a:extLst>
                  <a:ext uri="{FF2B5EF4-FFF2-40B4-BE49-F238E27FC236}">
                    <a16:creationId xmlns:a16="http://schemas.microsoft.com/office/drawing/2014/main" id="{5EADFA2A-EC13-083D-82F8-3F9E115EE3DE}"/>
                  </a:ext>
                </a:extLst>
              </p:cNvPr>
              <p:cNvSpPr/>
              <p:nvPr/>
            </p:nvSpPr>
            <p:spPr>
              <a:xfrm>
                <a:off x="2202853" y="3397819"/>
                <a:ext cx="182533" cy="1814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sp>
            <p:nvSpPr>
              <p:cNvPr id="50" name="Circle: Hollow 33">
                <a:extLst>
                  <a:ext uri="{FF2B5EF4-FFF2-40B4-BE49-F238E27FC236}">
                    <a16:creationId xmlns:a16="http://schemas.microsoft.com/office/drawing/2014/main" id="{1D0A5881-CF6C-25AC-A0F1-0F1CC02BCCFB}"/>
                  </a:ext>
                </a:extLst>
              </p:cNvPr>
              <p:cNvSpPr/>
              <p:nvPr/>
            </p:nvSpPr>
            <p:spPr>
              <a:xfrm>
                <a:off x="2090286" y="3278306"/>
                <a:ext cx="410700" cy="408338"/>
              </a:xfrm>
              <a:prstGeom prst="donut">
                <a:avLst>
                  <a:gd name="adj" fmla="val 52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w Cen MT" panose="020B0602020104020603" pitchFamily="34" charset="0"/>
                </a:endParaRPr>
              </a:p>
            </p:txBody>
          </p:sp>
          <p:cxnSp>
            <p:nvCxnSpPr>
              <p:cNvPr id="51" name="Straight Connector 35">
                <a:extLst>
                  <a:ext uri="{FF2B5EF4-FFF2-40B4-BE49-F238E27FC236}">
                    <a16:creationId xmlns:a16="http://schemas.microsoft.com/office/drawing/2014/main" id="{D4B9D183-ED3B-94F7-C7F8-F2A27BBED15D}"/>
                  </a:ext>
                </a:extLst>
              </p:cNvPr>
              <p:cNvCxnSpPr>
                <a:cxnSpLocks/>
              </p:cNvCxnSpPr>
              <p:nvPr/>
            </p:nvCxnSpPr>
            <p:spPr>
              <a:xfrm flipV="1">
                <a:off x="2287289" y="3686638"/>
                <a:ext cx="0" cy="1041571"/>
              </a:xfrm>
              <a:prstGeom prst="line">
                <a:avLst/>
              </a:prstGeom>
              <a:grpFill/>
              <a:ln w="19050">
                <a:solidFill>
                  <a:srgbClr val="FF5969"/>
                </a:solidFill>
              </a:ln>
            </p:spPr>
            <p:style>
              <a:lnRef idx="1">
                <a:schemeClr val="accent1"/>
              </a:lnRef>
              <a:fillRef idx="0">
                <a:schemeClr val="accent1"/>
              </a:fillRef>
              <a:effectRef idx="0">
                <a:schemeClr val="accent1"/>
              </a:effectRef>
              <a:fontRef idx="minor">
                <a:schemeClr val="tx1"/>
              </a:fontRef>
            </p:style>
          </p:cxnSp>
          <p:sp>
            <p:nvSpPr>
              <p:cNvPr id="52" name="Oval 36">
                <a:extLst>
                  <a:ext uri="{FF2B5EF4-FFF2-40B4-BE49-F238E27FC236}">
                    <a16:creationId xmlns:a16="http://schemas.microsoft.com/office/drawing/2014/main" id="{6F8C0351-03B0-BC60-ED80-D9F955EC2878}"/>
                  </a:ext>
                </a:extLst>
              </p:cNvPr>
              <p:cNvSpPr/>
              <p:nvPr/>
            </p:nvSpPr>
            <p:spPr>
              <a:xfrm>
                <a:off x="2233377" y="4701218"/>
                <a:ext cx="107824" cy="115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grpSp>
      </p:grpSp>
      <p:grpSp>
        <p:nvGrpSpPr>
          <p:cNvPr id="53" name="Groupe 52">
            <a:extLst>
              <a:ext uri="{FF2B5EF4-FFF2-40B4-BE49-F238E27FC236}">
                <a16:creationId xmlns:a16="http://schemas.microsoft.com/office/drawing/2014/main" id="{2861051D-96C8-F25D-B529-1ED5043F7BD1}"/>
              </a:ext>
            </a:extLst>
          </p:cNvPr>
          <p:cNvGrpSpPr/>
          <p:nvPr/>
        </p:nvGrpSpPr>
        <p:grpSpPr>
          <a:xfrm>
            <a:off x="7923819" y="7611546"/>
            <a:ext cx="3117361" cy="2673544"/>
            <a:chOff x="7202459" y="3603426"/>
            <a:chExt cx="3117361" cy="2673544"/>
          </a:xfrm>
        </p:grpSpPr>
        <p:sp>
          <p:nvSpPr>
            <p:cNvPr id="54" name="TextBox 84">
              <a:extLst>
                <a:ext uri="{FF2B5EF4-FFF2-40B4-BE49-F238E27FC236}">
                  <a16:creationId xmlns:a16="http://schemas.microsoft.com/office/drawing/2014/main" id="{B2887D13-D2F4-519B-AED1-FE687A539E00}"/>
                </a:ext>
              </a:extLst>
            </p:cNvPr>
            <p:cNvSpPr txBox="1"/>
            <p:nvPr/>
          </p:nvSpPr>
          <p:spPr>
            <a:xfrm>
              <a:off x="7202459" y="5261307"/>
              <a:ext cx="3117361" cy="1015663"/>
            </a:xfrm>
            <a:prstGeom prst="rect">
              <a:avLst/>
            </a:prstGeom>
            <a:noFill/>
          </p:spPr>
          <p:txBody>
            <a:bodyPr wrap="square" rtlCol="0">
              <a:spAutoFit/>
            </a:bodyPr>
            <a:lstStyle/>
            <a:p>
              <a:pPr algn="ctr"/>
              <a:r>
                <a:rPr lang="en-US" sz="2000" b="1" i="0" dirty="0">
                  <a:solidFill>
                    <a:schemeClr val="bg2">
                      <a:lumMod val="25000"/>
                    </a:schemeClr>
                  </a:solidFill>
                  <a:effectLst/>
                  <a:latin typeface="Tw Cen MT" panose="020B0602020104020603" pitchFamily="34" charset="0"/>
                </a:rPr>
                <a:t>Creation d’un </a:t>
              </a:r>
              <a:r>
                <a:rPr lang="fr-FR" sz="2000" b="1" i="0" dirty="0">
                  <a:solidFill>
                    <a:schemeClr val="bg2">
                      <a:lumMod val="25000"/>
                    </a:schemeClr>
                  </a:solidFill>
                  <a:effectLst/>
                  <a:latin typeface="Tw Cen MT" panose="020B0602020104020603" pitchFamily="34" charset="0"/>
                </a:rPr>
                <a:t>système</a:t>
              </a:r>
              <a:r>
                <a:rPr lang="en-US" sz="2000" b="1" i="0" dirty="0">
                  <a:solidFill>
                    <a:schemeClr val="bg2">
                      <a:lumMod val="25000"/>
                    </a:schemeClr>
                  </a:solidFill>
                  <a:effectLst/>
                  <a:latin typeface="Tw Cen MT" panose="020B0602020104020603" pitchFamily="34" charset="0"/>
                </a:rPr>
                <a:t> de  login et de mot de passe pour l’administrateur</a:t>
              </a:r>
              <a:endParaRPr lang="fr-FR" sz="1600" i="0" dirty="0">
                <a:solidFill>
                  <a:srgbClr val="595959"/>
                </a:solidFill>
                <a:effectLst/>
                <a:latin typeface="Tw Cen MT" panose="020B0602020104020603" pitchFamily="34" charset="0"/>
              </a:endParaRPr>
            </a:p>
          </p:txBody>
        </p:sp>
        <p:cxnSp>
          <p:nvCxnSpPr>
            <p:cNvPr id="55" name="Straight Connector 80">
              <a:extLst>
                <a:ext uri="{FF2B5EF4-FFF2-40B4-BE49-F238E27FC236}">
                  <a16:creationId xmlns:a16="http://schemas.microsoft.com/office/drawing/2014/main" id="{E74774E2-0099-1F01-B7D1-C2F71284DA0D}"/>
                </a:ext>
              </a:extLst>
            </p:cNvPr>
            <p:cNvCxnSpPr>
              <a:cxnSpLocks/>
            </p:cNvCxnSpPr>
            <p:nvPr/>
          </p:nvCxnSpPr>
          <p:spPr>
            <a:xfrm>
              <a:off x="8182153" y="6257935"/>
              <a:ext cx="1157973" cy="0"/>
            </a:xfrm>
            <a:prstGeom prst="line">
              <a:avLst/>
            </a:prstGeom>
            <a:ln w="19050">
              <a:solidFill>
                <a:srgbClr val="FF5969"/>
              </a:solidFill>
            </a:ln>
          </p:spPr>
          <p:style>
            <a:lnRef idx="1">
              <a:schemeClr val="accent1"/>
            </a:lnRef>
            <a:fillRef idx="0">
              <a:schemeClr val="accent1"/>
            </a:fillRef>
            <a:effectRef idx="0">
              <a:schemeClr val="accent1"/>
            </a:effectRef>
            <a:fontRef idx="minor">
              <a:schemeClr val="tx1"/>
            </a:fontRef>
          </p:style>
        </p:cxnSp>
        <p:grpSp>
          <p:nvGrpSpPr>
            <p:cNvPr id="56" name="Groupe 55">
              <a:extLst>
                <a:ext uri="{FF2B5EF4-FFF2-40B4-BE49-F238E27FC236}">
                  <a16:creationId xmlns:a16="http://schemas.microsoft.com/office/drawing/2014/main" id="{28A52F46-3B83-DC7F-0ABA-374CBB777208}"/>
                </a:ext>
              </a:extLst>
            </p:cNvPr>
            <p:cNvGrpSpPr/>
            <p:nvPr/>
          </p:nvGrpSpPr>
          <p:grpSpPr>
            <a:xfrm>
              <a:off x="8555789" y="3603426"/>
              <a:ext cx="410700" cy="1538056"/>
              <a:chOff x="2090286" y="3278306"/>
              <a:chExt cx="410700" cy="1538056"/>
            </a:xfrm>
            <a:solidFill>
              <a:srgbClr val="FF5969"/>
            </a:solidFill>
          </p:grpSpPr>
          <p:sp>
            <p:nvSpPr>
              <p:cNvPr id="57" name="Oval 32">
                <a:extLst>
                  <a:ext uri="{FF2B5EF4-FFF2-40B4-BE49-F238E27FC236}">
                    <a16:creationId xmlns:a16="http://schemas.microsoft.com/office/drawing/2014/main" id="{58CD606A-0647-F7AC-9CC8-4D430C5552CE}"/>
                  </a:ext>
                </a:extLst>
              </p:cNvPr>
              <p:cNvSpPr/>
              <p:nvPr/>
            </p:nvSpPr>
            <p:spPr>
              <a:xfrm>
                <a:off x="2202853" y="3397819"/>
                <a:ext cx="182533" cy="1814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sp>
            <p:nvSpPr>
              <p:cNvPr id="58" name="Circle: Hollow 33">
                <a:extLst>
                  <a:ext uri="{FF2B5EF4-FFF2-40B4-BE49-F238E27FC236}">
                    <a16:creationId xmlns:a16="http://schemas.microsoft.com/office/drawing/2014/main" id="{88C1EB92-2F9C-78E8-A0A4-9FB90F81FBA1}"/>
                  </a:ext>
                </a:extLst>
              </p:cNvPr>
              <p:cNvSpPr/>
              <p:nvPr/>
            </p:nvSpPr>
            <p:spPr>
              <a:xfrm>
                <a:off x="2090286" y="3278306"/>
                <a:ext cx="410700" cy="408338"/>
              </a:xfrm>
              <a:prstGeom prst="donut">
                <a:avLst>
                  <a:gd name="adj" fmla="val 52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w Cen MT" panose="020B0602020104020603" pitchFamily="34" charset="0"/>
                </a:endParaRPr>
              </a:p>
            </p:txBody>
          </p:sp>
          <p:cxnSp>
            <p:nvCxnSpPr>
              <p:cNvPr id="59" name="Straight Connector 35">
                <a:extLst>
                  <a:ext uri="{FF2B5EF4-FFF2-40B4-BE49-F238E27FC236}">
                    <a16:creationId xmlns:a16="http://schemas.microsoft.com/office/drawing/2014/main" id="{37224D65-CD87-531B-037F-64029A3272B5}"/>
                  </a:ext>
                </a:extLst>
              </p:cNvPr>
              <p:cNvCxnSpPr>
                <a:cxnSpLocks/>
              </p:cNvCxnSpPr>
              <p:nvPr/>
            </p:nvCxnSpPr>
            <p:spPr>
              <a:xfrm flipV="1">
                <a:off x="2287289" y="3686638"/>
                <a:ext cx="0" cy="1041571"/>
              </a:xfrm>
              <a:prstGeom prst="line">
                <a:avLst/>
              </a:prstGeom>
              <a:grpFill/>
              <a:ln w="19050">
                <a:solidFill>
                  <a:srgbClr val="FF5969"/>
                </a:solidFill>
              </a:ln>
            </p:spPr>
            <p:style>
              <a:lnRef idx="1">
                <a:schemeClr val="accent1"/>
              </a:lnRef>
              <a:fillRef idx="0">
                <a:schemeClr val="accent1"/>
              </a:fillRef>
              <a:effectRef idx="0">
                <a:schemeClr val="accent1"/>
              </a:effectRef>
              <a:fontRef idx="minor">
                <a:schemeClr val="tx1"/>
              </a:fontRef>
            </p:style>
          </p:cxnSp>
          <p:sp>
            <p:nvSpPr>
              <p:cNvPr id="60" name="Oval 36">
                <a:extLst>
                  <a:ext uri="{FF2B5EF4-FFF2-40B4-BE49-F238E27FC236}">
                    <a16:creationId xmlns:a16="http://schemas.microsoft.com/office/drawing/2014/main" id="{B9BEB6E7-0D72-594F-9E65-A2A812802C97}"/>
                  </a:ext>
                </a:extLst>
              </p:cNvPr>
              <p:cNvSpPr/>
              <p:nvPr/>
            </p:nvSpPr>
            <p:spPr>
              <a:xfrm>
                <a:off x="2233377" y="4701218"/>
                <a:ext cx="107824" cy="115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grpSp>
      </p:grpSp>
      <p:grpSp>
        <p:nvGrpSpPr>
          <p:cNvPr id="61" name="Groupe 60">
            <a:extLst>
              <a:ext uri="{FF2B5EF4-FFF2-40B4-BE49-F238E27FC236}">
                <a16:creationId xmlns:a16="http://schemas.microsoft.com/office/drawing/2014/main" id="{31345EAE-0C7F-2867-75B1-399E55AA9848}"/>
              </a:ext>
            </a:extLst>
          </p:cNvPr>
          <p:cNvGrpSpPr/>
          <p:nvPr/>
        </p:nvGrpSpPr>
        <p:grpSpPr>
          <a:xfrm>
            <a:off x="7103723" y="-2480993"/>
            <a:ext cx="2197925" cy="2026275"/>
            <a:chOff x="6372203" y="1999567"/>
            <a:chExt cx="2197925" cy="2026275"/>
          </a:xfrm>
        </p:grpSpPr>
        <p:cxnSp>
          <p:nvCxnSpPr>
            <p:cNvPr id="62" name="Straight Connector 80">
              <a:extLst>
                <a:ext uri="{FF2B5EF4-FFF2-40B4-BE49-F238E27FC236}">
                  <a16:creationId xmlns:a16="http://schemas.microsoft.com/office/drawing/2014/main" id="{F3F7C392-B14D-5073-EDA8-3488CA890298}"/>
                </a:ext>
              </a:extLst>
            </p:cNvPr>
            <p:cNvCxnSpPr>
              <a:cxnSpLocks/>
            </p:cNvCxnSpPr>
            <p:nvPr/>
          </p:nvCxnSpPr>
          <p:spPr>
            <a:xfrm>
              <a:off x="6892179" y="1999567"/>
              <a:ext cx="1157973" cy="0"/>
            </a:xfrm>
            <a:prstGeom prst="line">
              <a:avLst/>
            </a:prstGeom>
            <a:ln w="19050">
              <a:solidFill>
                <a:srgbClr val="FF5969"/>
              </a:solidFill>
            </a:ln>
          </p:spPr>
          <p:style>
            <a:lnRef idx="1">
              <a:schemeClr val="accent1"/>
            </a:lnRef>
            <a:fillRef idx="0">
              <a:schemeClr val="accent1"/>
            </a:fillRef>
            <a:effectRef idx="0">
              <a:schemeClr val="accent1"/>
            </a:effectRef>
            <a:fontRef idx="minor">
              <a:schemeClr val="tx1"/>
            </a:fontRef>
          </p:style>
        </p:cxnSp>
        <p:sp>
          <p:nvSpPr>
            <p:cNvPr id="63" name="TextBox 84">
              <a:extLst>
                <a:ext uri="{FF2B5EF4-FFF2-40B4-BE49-F238E27FC236}">
                  <a16:creationId xmlns:a16="http://schemas.microsoft.com/office/drawing/2014/main" id="{9F415DAF-07F8-E3FA-472D-D012451AE384}"/>
                </a:ext>
              </a:extLst>
            </p:cNvPr>
            <p:cNvSpPr txBox="1"/>
            <p:nvPr/>
          </p:nvSpPr>
          <p:spPr>
            <a:xfrm>
              <a:off x="6372203" y="2004112"/>
              <a:ext cx="2197925" cy="400110"/>
            </a:xfrm>
            <a:prstGeom prst="rect">
              <a:avLst/>
            </a:prstGeom>
            <a:noFill/>
          </p:spPr>
          <p:txBody>
            <a:bodyPr wrap="square" rtlCol="0">
              <a:spAutoFit/>
            </a:bodyPr>
            <a:lstStyle/>
            <a:p>
              <a:pPr algn="ctr"/>
              <a:r>
                <a:rPr lang="en-US" sz="2000" b="1" i="0" dirty="0">
                  <a:solidFill>
                    <a:schemeClr val="bg2">
                      <a:lumMod val="25000"/>
                    </a:schemeClr>
                  </a:solidFill>
                  <a:effectLst/>
                </a:rPr>
                <a:t>Création de</a:t>
              </a:r>
              <a:r>
                <a:rPr lang="en-US" sz="2000" b="1" dirty="0">
                  <a:solidFill>
                    <a:schemeClr val="bg2">
                      <a:lumMod val="25000"/>
                    </a:schemeClr>
                  </a:solidFill>
                </a:rPr>
                <a:t>s KPIs</a:t>
              </a:r>
              <a:endParaRPr lang="fr-FR" sz="1600" i="0" dirty="0">
                <a:solidFill>
                  <a:srgbClr val="595959"/>
                </a:solidFill>
                <a:effectLst/>
              </a:endParaRPr>
            </a:p>
          </p:txBody>
        </p:sp>
        <p:grpSp>
          <p:nvGrpSpPr>
            <p:cNvPr id="128" name="Groupe 127">
              <a:extLst>
                <a:ext uri="{FF2B5EF4-FFF2-40B4-BE49-F238E27FC236}">
                  <a16:creationId xmlns:a16="http://schemas.microsoft.com/office/drawing/2014/main" id="{F255FB11-2EB0-8962-D41A-AA93919269B2}"/>
                </a:ext>
              </a:extLst>
            </p:cNvPr>
            <p:cNvGrpSpPr/>
            <p:nvPr/>
          </p:nvGrpSpPr>
          <p:grpSpPr>
            <a:xfrm rot="10800000">
              <a:off x="7265815" y="2487786"/>
              <a:ext cx="410700" cy="1538056"/>
              <a:chOff x="2090286" y="3278306"/>
              <a:chExt cx="410700" cy="1538056"/>
            </a:xfrm>
            <a:solidFill>
              <a:srgbClr val="FF5969"/>
            </a:solidFill>
          </p:grpSpPr>
          <p:sp>
            <p:nvSpPr>
              <p:cNvPr id="129" name="Oval 32">
                <a:extLst>
                  <a:ext uri="{FF2B5EF4-FFF2-40B4-BE49-F238E27FC236}">
                    <a16:creationId xmlns:a16="http://schemas.microsoft.com/office/drawing/2014/main" id="{BD901D2F-BA0F-0295-B048-7B1449148986}"/>
                  </a:ext>
                </a:extLst>
              </p:cNvPr>
              <p:cNvSpPr/>
              <p:nvPr/>
            </p:nvSpPr>
            <p:spPr>
              <a:xfrm>
                <a:off x="2202853" y="3397819"/>
                <a:ext cx="182533" cy="1814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sp>
            <p:nvSpPr>
              <p:cNvPr id="130" name="Circle: Hollow 33">
                <a:extLst>
                  <a:ext uri="{FF2B5EF4-FFF2-40B4-BE49-F238E27FC236}">
                    <a16:creationId xmlns:a16="http://schemas.microsoft.com/office/drawing/2014/main" id="{E867F42B-05B6-CCE2-66A6-C8B6BF084EB5}"/>
                  </a:ext>
                </a:extLst>
              </p:cNvPr>
              <p:cNvSpPr/>
              <p:nvPr/>
            </p:nvSpPr>
            <p:spPr>
              <a:xfrm>
                <a:off x="2090286" y="3278306"/>
                <a:ext cx="410700" cy="408338"/>
              </a:xfrm>
              <a:prstGeom prst="donut">
                <a:avLst>
                  <a:gd name="adj" fmla="val 52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w Cen MT" panose="020B0602020104020603" pitchFamily="34" charset="0"/>
                </a:endParaRPr>
              </a:p>
            </p:txBody>
          </p:sp>
          <p:cxnSp>
            <p:nvCxnSpPr>
              <p:cNvPr id="131" name="Straight Connector 35">
                <a:extLst>
                  <a:ext uri="{FF2B5EF4-FFF2-40B4-BE49-F238E27FC236}">
                    <a16:creationId xmlns:a16="http://schemas.microsoft.com/office/drawing/2014/main" id="{BD3BC625-C7B5-3E26-A57D-FFC1D314716B}"/>
                  </a:ext>
                </a:extLst>
              </p:cNvPr>
              <p:cNvCxnSpPr>
                <a:cxnSpLocks/>
              </p:cNvCxnSpPr>
              <p:nvPr/>
            </p:nvCxnSpPr>
            <p:spPr>
              <a:xfrm flipV="1">
                <a:off x="2287289" y="3686638"/>
                <a:ext cx="0" cy="1041571"/>
              </a:xfrm>
              <a:prstGeom prst="line">
                <a:avLst/>
              </a:prstGeom>
              <a:grpFill/>
              <a:ln w="19050">
                <a:solidFill>
                  <a:srgbClr val="FF5969"/>
                </a:solidFill>
              </a:ln>
            </p:spPr>
            <p:style>
              <a:lnRef idx="1">
                <a:schemeClr val="accent1"/>
              </a:lnRef>
              <a:fillRef idx="0">
                <a:schemeClr val="accent1"/>
              </a:fillRef>
              <a:effectRef idx="0">
                <a:schemeClr val="accent1"/>
              </a:effectRef>
              <a:fontRef idx="minor">
                <a:schemeClr val="tx1"/>
              </a:fontRef>
            </p:style>
          </p:cxnSp>
          <p:sp>
            <p:nvSpPr>
              <p:cNvPr id="132" name="Oval 36">
                <a:extLst>
                  <a:ext uri="{FF2B5EF4-FFF2-40B4-BE49-F238E27FC236}">
                    <a16:creationId xmlns:a16="http://schemas.microsoft.com/office/drawing/2014/main" id="{5A36591A-6B0F-6A23-ACA8-483B9B4DDB6A}"/>
                  </a:ext>
                </a:extLst>
              </p:cNvPr>
              <p:cNvSpPr/>
              <p:nvPr/>
            </p:nvSpPr>
            <p:spPr>
              <a:xfrm>
                <a:off x="2233377" y="4701218"/>
                <a:ext cx="107824" cy="115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w Cen MT" panose="020B0602020104020603" pitchFamily="34" charset="0"/>
                </a:endParaRPr>
              </a:p>
            </p:txBody>
          </p:sp>
        </p:grpSp>
      </p:grpSp>
    </p:spTree>
    <p:extLst>
      <p:ext uri="{BB962C8B-B14F-4D97-AF65-F5344CB8AC3E}">
        <p14:creationId xmlns:p14="http://schemas.microsoft.com/office/powerpoint/2010/main" val="400695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6 L 0.23528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5E-6 -0.00579 L 2.5E-6 -0.58588 " pathEditMode="relative" rAng="0" ptsTypes="AA">
                                      <p:cBhvr>
                                        <p:cTn id="16" dur="2000" fill="hold"/>
                                        <p:tgtEl>
                                          <p:spTgt spid="13"/>
                                        </p:tgtEl>
                                        <p:attrNameLst>
                                          <p:attrName>ppt_x</p:attrName>
                                          <p:attrName>ppt_y</p:attrName>
                                        </p:attrNameLst>
                                      </p:cBhvr>
                                      <p:rCtr x="0" y="-29005"/>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1.04167E-6 -0.00764 L -1.04167E-6 0.65417 " pathEditMode="relative" rAng="0" ptsTypes="AA">
                                      <p:cBhvr>
                                        <p:cTn id="20" dur="2000" fill="hold"/>
                                        <p:tgtEl>
                                          <p:spTgt spid="37"/>
                                        </p:tgtEl>
                                        <p:attrNameLst>
                                          <p:attrName>ppt_x</p:attrName>
                                          <p:attrName>ppt_y</p:attrName>
                                        </p:attrNameLst>
                                      </p:cBhvr>
                                      <p:rCtr x="0" y="33079"/>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1.875E-6 0.00277 L -1.875E-6 -0.58426 " pathEditMode="relative" rAng="0" ptsTypes="AA">
                                      <p:cBhvr>
                                        <p:cTn id="24" dur="2000" fill="hold"/>
                                        <p:tgtEl>
                                          <p:spTgt spid="24"/>
                                        </p:tgtEl>
                                        <p:attrNameLst>
                                          <p:attrName>ppt_x</p:attrName>
                                          <p:attrName>ppt_y</p:attrName>
                                        </p:attrNameLst>
                                      </p:cBhvr>
                                      <p:rCtr x="0" y="-29352"/>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4.16667E-7 -0.00209 L -4.16667E-7 -0.58472 " pathEditMode="relative" rAng="0" ptsTypes="AA">
                                      <p:cBhvr>
                                        <p:cTn id="28" dur="2000" fill="hold"/>
                                        <p:tgtEl>
                                          <p:spTgt spid="45"/>
                                        </p:tgtEl>
                                        <p:attrNameLst>
                                          <p:attrName>ppt_x</p:attrName>
                                          <p:attrName>ppt_y</p:attrName>
                                        </p:attrNameLst>
                                      </p:cBhvr>
                                      <p:rCtr x="0" y="-29144"/>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3.54167E-6 -1.11111E-6 L 3.54167E-6 0.65139 " pathEditMode="relative" rAng="0" ptsTypes="AA">
                                      <p:cBhvr>
                                        <p:cTn id="32" dur="2000" fill="hold"/>
                                        <p:tgtEl>
                                          <p:spTgt spid="61"/>
                                        </p:tgtEl>
                                        <p:attrNameLst>
                                          <p:attrName>ppt_x</p:attrName>
                                          <p:attrName>ppt_y</p:attrName>
                                        </p:attrNameLst>
                                      </p:cBhvr>
                                      <p:rCtr x="0" y="32569"/>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4.375E-6 -1.11111E-6 L -4.375E-6 -0.58495 " pathEditMode="relative" rAng="0" ptsTypes="AA">
                                      <p:cBhvr>
                                        <p:cTn id="36" dur="2000" fill="hold"/>
                                        <p:tgtEl>
                                          <p:spTgt spid="53"/>
                                        </p:tgtEl>
                                        <p:attrNameLst>
                                          <p:attrName>ppt_x</p:attrName>
                                          <p:attrName>ppt_y</p:attrName>
                                        </p:attrNameLst>
                                      </p:cBhvr>
                                      <p:rCtr x="0" y="-292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2"/>
                  </a:solidFill>
                  <a:latin typeface="Tw Cen MT" panose="020B0602020104020603" pitchFamily="34" charset="0"/>
                </a:rPr>
                <a:t>         LES BESOINS NON FONCTIONNELS</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90752"/>
            <a:ext cx="2717260" cy="383961"/>
            <a:chOff x="-3750196" y="5895293"/>
            <a:chExt cx="3262247"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450832" y="5940036"/>
              <a:ext cx="2962883" cy="667226"/>
            </a:xfrm>
            <a:prstGeom prst="rect">
              <a:avLst/>
            </a:prstGeom>
            <a:noFill/>
            <a:ln>
              <a:noFill/>
            </a:ln>
          </p:spPr>
          <p:txBody>
            <a:bodyPr wrap="square">
              <a:spAutoFit/>
            </a:bodyPr>
            <a:lstStyle/>
            <a:p>
              <a:r>
                <a:rPr kumimoji="0" lang="en-US" sz="1600" b="1" i="0" u="none" strike="noStrike" kern="1200" cap="none" spc="0" normalizeH="0" baseline="0" noProof="0" dirty="0">
                  <a:ln>
                    <a:solidFill>
                      <a:schemeClr val="bg1"/>
                    </a:solidFill>
                  </a:ln>
                  <a:solidFill>
                    <a:schemeClr val="bg1"/>
                  </a:solidFill>
                  <a:effectLst>
                    <a:outerShdw blurRad="50800" dist="38100" dir="2700000" algn="tl" rotWithShape="0">
                      <a:prstClr val="black">
                        <a:alpha val="40000"/>
                      </a:prstClr>
                    </a:outerShdw>
                  </a:effectLst>
                  <a:uLnTx/>
                  <a:uFillTx/>
                  <a:latin typeface="Tw Cen MT" panose="020B0602020104020603" pitchFamily="34" charset="0"/>
                  <a:cs typeface="Times New Roman" panose="02020603050405020304" pitchFamily="18" charset="0"/>
                </a:rPr>
                <a:t>CADRE DU PROJET</a:t>
              </a:r>
              <a:endParaRPr lang="fr-FR" sz="1600" dirty="0">
                <a:ln>
                  <a:solidFill>
                    <a:schemeClr val="bg1"/>
                  </a:solidFill>
                </a:ln>
                <a:solidFill>
                  <a:schemeClr val="bg1"/>
                </a:solidFill>
                <a:effectLst>
                  <a:outerShdw blurRad="50800" dist="38100" dir="2700000" algn="tl" rotWithShape="0">
                    <a:prstClr val="black">
                      <a:alpha val="40000"/>
                    </a:prstClr>
                  </a:outerShdw>
                </a:effectLst>
                <a:latin typeface="Tw Cen MT" panose="020B0602020104020603" pitchFamily="34" charset="0"/>
              </a:endParaRPr>
            </a:p>
          </p:txBody>
        </p:sp>
      </p:grpSp>
      <p:grpSp>
        <p:nvGrpSpPr>
          <p:cNvPr id="9" name="Groupe 8">
            <a:extLst>
              <a:ext uri="{FF2B5EF4-FFF2-40B4-BE49-F238E27FC236}">
                <a16:creationId xmlns:a16="http://schemas.microsoft.com/office/drawing/2014/main" id="{8DFD84FD-3CDC-F65A-ABA4-7795E0DFF573}"/>
              </a:ext>
            </a:extLst>
          </p:cNvPr>
          <p:cNvGrpSpPr/>
          <p:nvPr/>
        </p:nvGrpSpPr>
        <p:grpSpPr>
          <a:xfrm>
            <a:off x="7643048" y="4034945"/>
            <a:ext cx="3554077" cy="1297020"/>
            <a:chOff x="8180016" y="4034945"/>
            <a:chExt cx="3554077" cy="1297020"/>
          </a:xfrm>
        </p:grpSpPr>
        <p:sp>
          <p:nvSpPr>
            <p:cNvPr id="184" name="TextBox 79">
              <a:extLst>
                <a:ext uri="{FF2B5EF4-FFF2-40B4-BE49-F238E27FC236}">
                  <a16:creationId xmlns:a16="http://schemas.microsoft.com/office/drawing/2014/main" id="{A22FACD6-676F-4CD7-9247-43409725983E}"/>
                </a:ext>
              </a:extLst>
            </p:cNvPr>
            <p:cNvSpPr txBox="1"/>
            <p:nvPr/>
          </p:nvSpPr>
          <p:spPr>
            <a:xfrm>
              <a:off x="8180016" y="4034945"/>
              <a:ext cx="2289422" cy="461665"/>
            </a:xfrm>
            <a:prstGeom prst="rect">
              <a:avLst/>
            </a:prstGeom>
            <a:noFill/>
          </p:spPr>
          <p:txBody>
            <a:bodyPr wrap="square" rtlCol="0">
              <a:spAutoFit/>
            </a:bodyPr>
            <a:lstStyle/>
            <a:p>
              <a:pPr algn="ctr"/>
              <a:r>
                <a:rPr lang="fr-FR" sz="2400" b="1" dirty="0">
                  <a:solidFill>
                    <a:srgbClr val="52CBBE"/>
                  </a:solidFill>
                  <a:latin typeface="Tw Cen MT" panose="020B0602020104020603" pitchFamily="34" charset="0"/>
                </a:rPr>
                <a:t>Maintenabilité</a:t>
              </a:r>
              <a:endParaRPr lang="en-US" sz="3200" b="1" dirty="0">
                <a:solidFill>
                  <a:srgbClr val="52CBBE"/>
                </a:solidFill>
                <a:latin typeface="Tw Cen MT" panose="020B0602020104020603" pitchFamily="34" charset="0"/>
              </a:endParaRPr>
            </a:p>
          </p:txBody>
        </p:sp>
        <p:sp>
          <p:nvSpPr>
            <p:cNvPr id="185" name="TextBox 78">
              <a:extLst>
                <a:ext uri="{FF2B5EF4-FFF2-40B4-BE49-F238E27FC236}">
                  <a16:creationId xmlns:a16="http://schemas.microsoft.com/office/drawing/2014/main" id="{52603473-8D8B-4B50-856D-E8228775A243}"/>
                </a:ext>
              </a:extLst>
            </p:cNvPr>
            <p:cNvSpPr txBox="1"/>
            <p:nvPr/>
          </p:nvSpPr>
          <p:spPr>
            <a:xfrm>
              <a:off x="8316245" y="4500968"/>
              <a:ext cx="3417848" cy="830997"/>
            </a:xfrm>
            <a:prstGeom prst="rect">
              <a:avLst/>
            </a:prstGeom>
            <a:noFill/>
          </p:spPr>
          <p:txBody>
            <a:bodyPr wrap="square" rtlCol="0">
              <a:spAutoFit/>
            </a:bodyPr>
            <a:lstStyle/>
            <a:p>
              <a:r>
                <a:rPr lang="fr-FR" sz="1600" b="0" i="0" dirty="0">
                  <a:effectLst/>
                  <a:latin typeface="Tw Cen MT" panose="020B0602020104020603" pitchFamily="34" charset="0"/>
                </a:rPr>
                <a:t>Afin de garantir sa durabilité, il est important que le tableau de bord soit facile à entretenir et à mettre à jour.</a:t>
              </a:r>
              <a:endParaRPr lang="fr-TN" sz="1600" dirty="0">
                <a:latin typeface="Tw Cen MT" panose="020B0602020104020603" pitchFamily="34" charset="0"/>
              </a:endParaRPr>
            </a:p>
          </p:txBody>
        </p:sp>
      </p:grpSp>
      <p:grpSp>
        <p:nvGrpSpPr>
          <p:cNvPr id="5" name="Groupe 4">
            <a:extLst>
              <a:ext uri="{FF2B5EF4-FFF2-40B4-BE49-F238E27FC236}">
                <a16:creationId xmlns:a16="http://schemas.microsoft.com/office/drawing/2014/main" id="{D53EE1F2-83F7-47A3-F858-17F30D857E29}"/>
              </a:ext>
            </a:extLst>
          </p:cNvPr>
          <p:cNvGrpSpPr/>
          <p:nvPr/>
        </p:nvGrpSpPr>
        <p:grpSpPr>
          <a:xfrm>
            <a:off x="6398671" y="4336456"/>
            <a:ext cx="1341266" cy="1107541"/>
            <a:chOff x="6885033" y="4336456"/>
            <a:chExt cx="1341266" cy="1107541"/>
          </a:xfrm>
        </p:grpSpPr>
        <p:sp>
          <p:nvSpPr>
            <p:cNvPr id="176" name="Arc 175">
              <a:extLst>
                <a:ext uri="{FF2B5EF4-FFF2-40B4-BE49-F238E27FC236}">
                  <a16:creationId xmlns:a16="http://schemas.microsoft.com/office/drawing/2014/main" id="{02E612A2-F320-4740-AFE5-DD5EB9AAFC3E}"/>
                </a:ext>
              </a:extLst>
            </p:cNvPr>
            <p:cNvSpPr/>
            <p:nvPr/>
          </p:nvSpPr>
          <p:spPr>
            <a:xfrm rot="2700000">
              <a:off x="6915857" y="4305632"/>
              <a:ext cx="1107541" cy="1169189"/>
            </a:xfrm>
            <a:prstGeom prst="arc">
              <a:avLst>
                <a:gd name="adj1" fmla="val 13451617"/>
                <a:gd name="adj2" fmla="val 2836592"/>
              </a:avLst>
            </a:prstGeom>
            <a:ln w="19050">
              <a:solidFill>
                <a:srgbClr val="52CBB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8" name="Straight Connector 33">
              <a:extLst>
                <a:ext uri="{FF2B5EF4-FFF2-40B4-BE49-F238E27FC236}">
                  <a16:creationId xmlns:a16="http://schemas.microsoft.com/office/drawing/2014/main" id="{86196045-6868-4DE4-93DE-3BBE1A43C3E0}"/>
                </a:ext>
              </a:extLst>
            </p:cNvPr>
            <p:cNvCxnSpPr>
              <a:cxnSpLocks/>
            </p:cNvCxnSpPr>
            <p:nvPr/>
          </p:nvCxnSpPr>
          <p:spPr>
            <a:xfrm rot="16200000" flipV="1">
              <a:off x="8064564" y="4781979"/>
              <a:ext cx="0" cy="202718"/>
            </a:xfrm>
            <a:prstGeom prst="line">
              <a:avLst/>
            </a:prstGeom>
            <a:ln w="19050">
              <a:solidFill>
                <a:srgbClr val="52CBBE"/>
              </a:solidFill>
            </a:ln>
          </p:spPr>
          <p:style>
            <a:lnRef idx="1">
              <a:schemeClr val="accent1"/>
            </a:lnRef>
            <a:fillRef idx="0">
              <a:schemeClr val="accent1"/>
            </a:fillRef>
            <a:effectRef idx="0">
              <a:schemeClr val="accent1"/>
            </a:effectRef>
            <a:fontRef idx="minor">
              <a:schemeClr val="tx1"/>
            </a:fontRef>
          </p:style>
        </p:cxnSp>
        <p:sp>
          <p:nvSpPr>
            <p:cNvPr id="179" name="Oval 34">
              <a:extLst>
                <a:ext uri="{FF2B5EF4-FFF2-40B4-BE49-F238E27FC236}">
                  <a16:creationId xmlns:a16="http://schemas.microsoft.com/office/drawing/2014/main" id="{8D48B75E-4EA2-418E-A04E-80023417DAA5}"/>
                </a:ext>
              </a:extLst>
            </p:cNvPr>
            <p:cNvSpPr/>
            <p:nvPr/>
          </p:nvSpPr>
          <p:spPr>
            <a:xfrm rot="16200000">
              <a:off x="7002075" y="4396650"/>
              <a:ext cx="935104" cy="987153"/>
            </a:xfrm>
            <a:prstGeom prst="ellipse">
              <a:avLst/>
            </a:prstGeom>
            <a:solidFill>
              <a:schemeClr val="bg1">
                <a:lumMod val="95000"/>
              </a:schemeClr>
            </a:solidFill>
            <a:ln>
              <a:solidFill>
                <a:srgbClr val="52CBBE"/>
              </a:solid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35">
              <a:extLst>
                <a:ext uri="{FF2B5EF4-FFF2-40B4-BE49-F238E27FC236}">
                  <a16:creationId xmlns:a16="http://schemas.microsoft.com/office/drawing/2014/main" id="{448A5005-13F8-41E8-9462-D33AF5DE0292}"/>
                </a:ext>
              </a:extLst>
            </p:cNvPr>
            <p:cNvSpPr/>
            <p:nvPr/>
          </p:nvSpPr>
          <p:spPr>
            <a:xfrm rot="16200000">
              <a:off x="7056136" y="4453719"/>
              <a:ext cx="826983" cy="873014"/>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36">
              <a:extLst>
                <a:ext uri="{FF2B5EF4-FFF2-40B4-BE49-F238E27FC236}">
                  <a16:creationId xmlns:a16="http://schemas.microsoft.com/office/drawing/2014/main" id="{445FE131-73C5-4AA9-814F-2BBDAB9B4AD1}"/>
                </a:ext>
              </a:extLst>
            </p:cNvPr>
            <p:cNvSpPr/>
            <p:nvPr/>
          </p:nvSpPr>
          <p:spPr>
            <a:xfrm rot="16200000">
              <a:off x="7099970" y="4499992"/>
              <a:ext cx="739316" cy="780468"/>
            </a:xfrm>
            <a:prstGeom prst="ellipse">
              <a:avLst/>
            </a:prstGeom>
            <a:solidFill>
              <a:schemeClr val="bg1"/>
            </a:solidFill>
            <a:ln>
              <a:solidFill>
                <a:srgbClr val="52C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43">
              <a:extLst>
                <a:ext uri="{FF2B5EF4-FFF2-40B4-BE49-F238E27FC236}">
                  <a16:creationId xmlns:a16="http://schemas.microsoft.com/office/drawing/2014/main" id="{77B8B930-5DE4-4F31-8269-74523DFC6260}"/>
                </a:ext>
              </a:extLst>
            </p:cNvPr>
            <p:cNvSpPr/>
            <p:nvPr/>
          </p:nvSpPr>
          <p:spPr>
            <a:xfrm rot="16200000">
              <a:off x="8167515" y="4851689"/>
              <a:ext cx="57192" cy="60376"/>
            </a:xfrm>
            <a:prstGeom prst="ellipse">
              <a:avLst/>
            </a:prstGeom>
            <a:noFill/>
            <a:ln w="19050">
              <a:solidFill>
                <a:srgbClr val="52C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a:extLst>
                <a:ext uri="{FF2B5EF4-FFF2-40B4-BE49-F238E27FC236}">
                  <a16:creationId xmlns:a16="http://schemas.microsoft.com/office/drawing/2014/main" id="{3E0163F0-C920-4DD9-BE7D-D9D9E89DA7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8609" y="4651944"/>
              <a:ext cx="476561" cy="476561"/>
            </a:xfrm>
            <a:prstGeom prst="rect">
              <a:avLst/>
            </a:prstGeom>
          </p:spPr>
        </p:pic>
      </p:grpSp>
      <p:grpSp>
        <p:nvGrpSpPr>
          <p:cNvPr id="8" name="Groupe 7">
            <a:extLst>
              <a:ext uri="{FF2B5EF4-FFF2-40B4-BE49-F238E27FC236}">
                <a16:creationId xmlns:a16="http://schemas.microsoft.com/office/drawing/2014/main" id="{CFE4D875-FC51-0E99-9181-4DAFB6ACD269}"/>
              </a:ext>
            </a:extLst>
          </p:cNvPr>
          <p:cNvGrpSpPr/>
          <p:nvPr/>
        </p:nvGrpSpPr>
        <p:grpSpPr>
          <a:xfrm>
            <a:off x="7678053" y="1932171"/>
            <a:ext cx="4088369" cy="1525287"/>
            <a:chOff x="7678053" y="1924779"/>
            <a:chExt cx="4088369" cy="1525287"/>
          </a:xfrm>
        </p:grpSpPr>
        <p:sp>
          <p:nvSpPr>
            <p:cNvPr id="141" name="TextBox 78">
              <a:extLst>
                <a:ext uri="{FF2B5EF4-FFF2-40B4-BE49-F238E27FC236}">
                  <a16:creationId xmlns:a16="http://schemas.microsoft.com/office/drawing/2014/main" id="{81963183-2C9D-4582-AE2C-66CCE6F432BD}"/>
                </a:ext>
              </a:extLst>
            </p:cNvPr>
            <p:cNvSpPr txBox="1"/>
            <p:nvPr/>
          </p:nvSpPr>
          <p:spPr>
            <a:xfrm>
              <a:off x="7788792" y="2372848"/>
              <a:ext cx="3977630" cy="1077218"/>
            </a:xfrm>
            <a:prstGeom prst="rect">
              <a:avLst/>
            </a:prstGeom>
            <a:noFill/>
          </p:spPr>
          <p:txBody>
            <a:bodyPr wrap="square" rtlCol="0">
              <a:spAutoFit/>
            </a:bodyPr>
            <a:lstStyle/>
            <a:p>
              <a:r>
                <a:rPr lang="fr-FR" sz="1600" b="0" i="0" dirty="0">
                  <a:effectLst/>
                  <a:latin typeface="Tw Cen MT" panose="020B0602020104020603" pitchFamily="34" charset="0"/>
                  <a:ea typeface="Segoe UI Emoji" panose="020B0502040204020203" pitchFamily="34" charset="0"/>
                </a:rPr>
                <a:t>- La fiabilité et la disponibilité permanente de l'entrepôt de données sont cruciales.</a:t>
              </a:r>
            </a:p>
            <a:p>
              <a:r>
                <a:rPr lang="fr-FR" sz="1600" b="0" i="0" dirty="0">
                  <a:effectLst/>
                  <a:latin typeface="Tw Cen MT" panose="020B0602020104020603" pitchFamily="34" charset="0"/>
                  <a:ea typeface="Segoe UI Emoji" panose="020B0502040204020203" pitchFamily="34" charset="0"/>
                </a:rPr>
                <a:t>- La résistance aux pannes, aux erreurs </a:t>
              </a:r>
            </a:p>
            <a:p>
              <a:r>
                <a:rPr lang="fr-FR" sz="1600" b="0" i="0" dirty="0">
                  <a:effectLst/>
                  <a:latin typeface="Tw Cen MT" panose="020B0602020104020603" pitchFamily="34" charset="0"/>
                  <a:ea typeface="Segoe UI Emoji" panose="020B0502040204020203" pitchFamily="34" charset="0"/>
                </a:rPr>
                <a:t>- Le rétablissement rapide contre les pannes.</a:t>
              </a:r>
              <a:endParaRPr lang="fr-TN" sz="1600" dirty="0">
                <a:latin typeface="Tw Cen MT" panose="020B0602020104020603" pitchFamily="34" charset="0"/>
                <a:ea typeface="Segoe UI Emoji" panose="020B0502040204020203" pitchFamily="34" charset="0"/>
              </a:endParaRPr>
            </a:p>
          </p:txBody>
        </p:sp>
        <p:sp>
          <p:nvSpPr>
            <p:cNvPr id="144" name="TextBox 79">
              <a:extLst>
                <a:ext uri="{FF2B5EF4-FFF2-40B4-BE49-F238E27FC236}">
                  <a16:creationId xmlns:a16="http://schemas.microsoft.com/office/drawing/2014/main" id="{667C8E1A-AA31-4D2B-B607-8C1D973123F6}"/>
                </a:ext>
              </a:extLst>
            </p:cNvPr>
            <p:cNvSpPr txBox="1"/>
            <p:nvPr/>
          </p:nvSpPr>
          <p:spPr>
            <a:xfrm>
              <a:off x="7678053" y="1924779"/>
              <a:ext cx="1986019" cy="461665"/>
            </a:xfrm>
            <a:prstGeom prst="rect">
              <a:avLst/>
            </a:prstGeom>
            <a:noFill/>
          </p:spPr>
          <p:txBody>
            <a:bodyPr wrap="square" rtlCol="0">
              <a:spAutoFit/>
            </a:bodyPr>
            <a:lstStyle/>
            <a:p>
              <a:pPr algn="ctr"/>
              <a:r>
                <a:rPr lang="fr-FR" sz="2400" b="1" i="0" dirty="0">
                  <a:solidFill>
                    <a:srgbClr val="22A7AA"/>
                  </a:solidFill>
                  <a:effectLst/>
                  <a:latin typeface="Tw Cen MT" panose="020B0602020104020603" pitchFamily="34" charset="0"/>
                </a:rPr>
                <a:t>Disponibilité </a:t>
              </a:r>
              <a:endParaRPr lang="en-US" sz="3200" b="1" dirty="0">
                <a:solidFill>
                  <a:srgbClr val="22A7AA"/>
                </a:solidFill>
                <a:latin typeface="Tw Cen MT" panose="020B0602020104020603" pitchFamily="34" charset="0"/>
              </a:endParaRPr>
            </a:p>
          </p:txBody>
        </p:sp>
      </p:grpSp>
      <p:grpSp>
        <p:nvGrpSpPr>
          <p:cNvPr id="4" name="Groupe 3">
            <a:extLst>
              <a:ext uri="{FF2B5EF4-FFF2-40B4-BE49-F238E27FC236}">
                <a16:creationId xmlns:a16="http://schemas.microsoft.com/office/drawing/2014/main" id="{9A8DB850-67A6-246D-E498-6B1D78AAF43D}"/>
              </a:ext>
            </a:extLst>
          </p:cNvPr>
          <p:cNvGrpSpPr/>
          <p:nvPr/>
        </p:nvGrpSpPr>
        <p:grpSpPr>
          <a:xfrm>
            <a:off x="6398670" y="2208336"/>
            <a:ext cx="1341268" cy="1107542"/>
            <a:chOff x="6405289" y="2208336"/>
            <a:chExt cx="1341268" cy="1107542"/>
          </a:xfrm>
        </p:grpSpPr>
        <p:sp>
          <p:nvSpPr>
            <p:cNvPr id="167" name="Arc 166">
              <a:extLst>
                <a:ext uri="{FF2B5EF4-FFF2-40B4-BE49-F238E27FC236}">
                  <a16:creationId xmlns:a16="http://schemas.microsoft.com/office/drawing/2014/main" id="{BF26B8D3-A1DA-45A4-A24D-A64CE601C3D1}"/>
                </a:ext>
              </a:extLst>
            </p:cNvPr>
            <p:cNvSpPr/>
            <p:nvPr/>
          </p:nvSpPr>
          <p:spPr>
            <a:xfrm rot="2700000">
              <a:off x="6436113" y="2177513"/>
              <a:ext cx="1107541" cy="1169189"/>
            </a:xfrm>
            <a:prstGeom prst="arc">
              <a:avLst>
                <a:gd name="adj1" fmla="val 13451617"/>
                <a:gd name="adj2" fmla="val 2836592"/>
              </a:avLst>
            </a:prstGeom>
            <a:ln w="19050">
              <a:solidFill>
                <a:srgbClr val="F9D3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8" name="Straight Connector 33">
              <a:extLst>
                <a:ext uri="{FF2B5EF4-FFF2-40B4-BE49-F238E27FC236}">
                  <a16:creationId xmlns:a16="http://schemas.microsoft.com/office/drawing/2014/main" id="{6CCC4BB2-0261-4DA5-938E-5B58F14A9E78}"/>
                </a:ext>
              </a:extLst>
            </p:cNvPr>
            <p:cNvCxnSpPr>
              <a:cxnSpLocks/>
            </p:cNvCxnSpPr>
            <p:nvPr/>
          </p:nvCxnSpPr>
          <p:spPr>
            <a:xfrm rot="16200000" flipV="1">
              <a:off x="7584820" y="2653860"/>
              <a:ext cx="0" cy="202718"/>
            </a:xfrm>
            <a:prstGeom prst="line">
              <a:avLst/>
            </a:prstGeom>
            <a:ln w="19050">
              <a:solidFill>
                <a:srgbClr val="F9D370"/>
              </a:solidFill>
            </a:ln>
          </p:spPr>
          <p:style>
            <a:lnRef idx="1">
              <a:schemeClr val="accent1"/>
            </a:lnRef>
            <a:fillRef idx="0">
              <a:schemeClr val="accent1"/>
            </a:fillRef>
            <a:effectRef idx="0">
              <a:schemeClr val="accent1"/>
            </a:effectRef>
            <a:fontRef idx="minor">
              <a:schemeClr val="tx1"/>
            </a:fontRef>
          </p:style>
        </p:cxnSp>
        <p:sp>
          <p:nvSpPr>
            <p:cNvPr id="169" name="Oval 34">
              <a:extLst>
                <a:ext uri="{FF2B5EF4-FFF2-40B4-BE49-F238E27FC236}">
                  <a16:creationId xmlns:a16="http://schemas.microsoft.com/office/drawing/2014/main" id="{79E2D063-B937-4829-B32A-FD95F6C36E0E}"/>
                </a:ext>
              </a:extLst>
            </p:cNvPr>
            <p:cNvSpPr/>
            <p:nvPr/>
          </p:nvSpPr>
          <p:spPr>
            <a:xfrm rot="16200000">
              <a:off x="6522331" y="2268530"/>
              <a:ext cx="935104" cy="987153"/>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35">
              <a:extLst>
                <a:ext uri="{FF2B5EF4-FFF2-40B4-BE49-F238E27FC236}">
                  <a16:creationId xmlns:a16="http://schemas.microsoft.com/office/drawing/2014/main" id="{3702BE6D-C823-47DB-8EE1-D365E2A9E3AC}"/>
                </a:ext>
              </a:extLst>
            </p:cNvPr>
            <p:cNvSpPr/>
            <p:nvPr/>
          </p:nvSpPr>
          <p:spPr>
            <a:xfrm rot="16200000">
              <a:off x="6576392" y="2325599"/>
              <a:ext cx="826983" cy="873014"/>
            </a:xfrm>
            <a:prstGeom prst="ellipse">
              <a:avLst/>
            </a:prstGeom>
            <a:solidFill>
              <a:srgbClr val="F9D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36">
              <a:extLst>
                <a:ext uri="{FF2B5EF4-FFF2-40B4-BE49-F238E27FC236}">
                  <a16:creationId xmlns:a16="http://schemas.microsoft.com/office/drawing/2014/main" id="{9F207BA3-247A-43B0-B6FC-A2C2FDF3503F}"/>
                </a:ext>
              </a:extLst>
            </p:cNvPr>
            <p:cNvSpPr/>
            <p:nvPr/>
          </p:nvSpPr>
          <p:spPr>
            <a:xfrm rot="16200000">
              <a:off x="6620226" y="2371873"/>
              <a:ext cx="739316" cy="780468"/>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43">
              <a:extLst>
                <a:ext uri="{FF2B5EF4-FFF2-40B4-BE49-F238E27FC236}">
                  <a16:creationId xmlns:a16="http://schemas.microsoft.com/office/drawing/2014/main" id="{9AF350DE-CB52-4322-A6DB-4979CAAC0770}"/>
                </a:ext>
              </a:extLst>
            </p:cNvPr>
            <p:cNvSpPr/>
            <p:nvPr/>
          </p:nvSpPr>
          <p:spPr>
            <a:xfrm rot="16200000">
              <a:off x="7687771" y="2723570"/>
              <a:ext cx="57192" cy="60376"/>
            </a:xfrm>
            <a:prstGeom prst="ellipse">
              <a:avLst/>
            </a:prstGeom>
            <a:noFill/>
            <a:ln w="19050">
              <a:solidFill>
                <a:srgbClr val="F9D3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86">
              <a:extLst>
                <a:ext uri="{FF2B5EF4-FFF2-40B4-BE49-F238E27FC236}">
                  <a16:creationId xmlns:a16="http://schemas.microsoft.com/office/drawing/2014/main" id="{92671B50-5B6B-417E-9AD8-9F7EC4D3C50B}"/>
                </a:ext>
              </a:extLst>
            </p:cNvPr>
            <p:cNvGrpSpPr/>
            <p:nvPr/>
          </p:nvGrpSpPr>
          <p:grpSpPr>
            <a:xfrm rot="16200000">
              <a:off x="6793906" y="2554067"/>
              <a:ext cx="449192" cy="415833"/>
              <a:chOff x="1640798" y="2149003"/>
              <a:chExt cx="464344" cy="407194"/>
            </a:xfrm>
            <a:solidFill>
              <a:srgbClr val="F9D370"/>
            </a:solidFill>
          </p:grpSpPr>
          <p:sp>
            <p:nvSpPr>
              <p:cNvPr id="174" name="AutoShape 147">
                <a:extLst>
                  <a:ext uri="{FF2B5EF4-FFF2-40B4-BE49-F238E27FC236}">
                    <a16:creationId xmlns:a16="http://schemas.microsoft.com/office/drawing/2014/main" id="{53E138C4-ABB4-411B-B696-6AC50C33DF53}"/>
                  </a:ext>
                </a:extLst>
              </p:cNvPr>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75" name="AutoShape 148">
                <a:extLst>
                  <a:ext uri="{FF2B5EF4-FFF2-40B4-BE49-F238E27FC236}">
                    <a16:creationId xmlns:a16="http://schemas.microsoft.com/office/drawing/2014/main" id="{3EFDFF6E-DF1E-4076-BB7D-26ABD6845080}"/>
                  </a:ext>
                </a:extLst>
              </p:cNvPr>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57" name="Groupe 156">
              <a:extLst>
                <a:ext uri="{FF2B5EF4-FFF2-40B4-BE49-F238E27FC236}">
                  <a16:creationId xmlns:a16="http://schemas.microsoft.com/office/drawing/2014/main" id="{A26BB8A5-1391-49FA-83FB-E9B0745404E7}"/>
                </a:ext>
              </a:extLst>
            </p:cNvPr>
            <p:cNvGrpSpPr/>
            <p:nvPr/>
          </p:nvGrpSpPr>
          <p:grpSpPr>
            <a:xfrm rot="16200000">
              <a:off x="6522152" y="2091474"/>
              <a:ext cx="1107541" cy="1341266"/>
              <a:chOff x="3648498" y="4121669"/>
              <a:chExt cx="1107541" cy="1341266"/>
            </a:xfrm>
          </p:grpSpPr>
          <p:sp>
            <p:nvSpPr>
              <p:cNvPr id="158" name="Arc 157">
                <a:extLst>
                  <a:ext uri="{FF2B5EF4-FFF2-40B4-BE49-F238E27FC236}">
                    <a16:creationId xmlns:a16="http://schemas.microsoft.com/office/drawing/2014/main" id="{E7B87B26-BD29-42AD-AD31-D0CB903E7A60}"/>
                  </a:ext>
                </a:extLst>
              </p:cNvPr>
              <p:cNvSpPr/>
              <p:nvPr/>
            </p:nvSpPr>
            <p:spPr>
              <a:xfrm rot="8100000">
                <a:off x="3648498" y="4121669"/>
                <a:ext cx="1107541" cy="1169189"/>
              </a:xfrm>
              <a:prstGeom prst="arc">
                <a:avLst>
                  <a:gd name="adj1" fmla="val 13451617"/>
                  <a:gd name="adj2" fmla="val 2836592"/>
                </a:avLst>
              </a:prstGeom>
              <a:ln w="19050">
                <a:solidFill>
                  <a:srgbClr val="F9D3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9" name="Straight Connector 33">
                <a:extLst>
                  <a:ext uri="{FF2B5EF4-FFF2-40B4-BE49-F238E27FC236}">
                    <a16:creationId xmlns:a16="http://schemas.microsoft.com/office/drawing/2014/main" id="{5D5B8F60-C1AC-4A63-AD56-3B3A68AD1250}"/>
                  </a:ext>
                </a:extLst>
              </p:cNvPr>
              <p:cNvCxnSpPr>
                <a:cxnSpLocks/>
              </p:cNvCxnSpPr>
              <p:nvPr/>
            </p:nvCxnSpPr>
            <p:spPr>
              <a:xfrm flipV="1">
                <a:off x="4209157" y="5199841"/>
                <a:ext cx="0" cy="202718"/>
              </a:xfrm>
              <a:prstGeom prst="line">
                <a:avLst/>
              </a:prstGeom>
              <a:ln w="19050">
                <a:solidFill>
                  <a:srgbClr val="F9D370"/>
                </a:solidFill>
              </a:ln>
            </p:spPr>
            <p:style>
              <a:lnRef idx="1">
                <a:schemeClr val="accent1"/>
              </a:lnRef>
              <a:fillRef idx="0">
                <a:schemeClr val="accent1"/>
              </a:fillRef>
              <a:effectRef idx="0">
                <a:schemeClr val="accent1"/>
              </a:effectRef>
              <a:fontRef idx="minor">
                <a:schemeClr val="tx1"/>
              </a:fontRef>
            </p:style>
          </p:cxnSp>
          <p:sp>
            <p:nvSpPr>
              <p:cNvPr id="160" name="Oval 34">
                <a:extLst>
                  <a:ext uri="{FF2B5EF4-FFF2-40B4-BE49-F238E27FC236}">
                    <a16:creationId xmlns:a16="http://schemas.microsoft.com/office/drawing/2014/main" id="{CDB74519-9243-4972-8DDC-582056414365}"/>
                  </a:ext>
                </a:extLst>
              </p:cNvPr>
              <p:cNvSpPr/>
              <p:nvPr/>
            </p:nvSpPr>
            <p:spPr>
              <a:xfrm>
                <a:off x="3734717" y="4212687"/>
                <a:ext cx="935104" cy="987153"/>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35">
                <a:extLst>
                  <a:ext uri="{FF2B5EF4-FFF2-40B4-BE49-F238E27FC236}">
                    <a16:creationId xmlns:a16="http://schemas.microsoft.com/office/drawing/2014/main" id="{BBB7F87D-4111-4B3A-8E93-603C2C207737}"/>
                  </a:ext>
                </a:extLst>
              </p:cNvPr>
              <p:cNvSpPr/>
              <p:nvPr/>
            </p:nvSpPr>
            <p:spPr>
              <a:xfrm>
                <a:off x="3788778" y="4269757"/>
                <a:ext cx="826983" cy="873014"/>
              </a:xfrm>
              <a:prstGeom prst="ellipse">
                <a:avLst/>
              </a:prstGeom>
              <a:solidFill>
                <a:srgbClr val="F9D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36">
                <a:extLst>
                  <a:ext uri="{FF2B5EF4-FFF2-40B4-BE49-F238E27FC236}">
                    <a16:creationId xmlns:a16="http://schemas.microsoft.com/office/drawing/2014/main" id="{DB472E59-6614-4646-AB0F-8A90EF151679}"/>
                  </a:ext>
                </a:extLst>
              </p:cNvPr>
              <p:cNvSpPr/>
              <p:nvPr/>
            </p:nvSpPr>
            <p:spPr>
              <a:xfrm>
                <a:off x="3832611" y="4316030"/>
                <a:ext cx="739316" cy="780468"/>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43">
                <a:extLst>
                  <a:ext uri="{FF2B5EF4-FFF2-40B4-BE49-F238E27FC236}">
                    <a16:creationId xmlns:a16="http://schemas.microsoft.com/office/drawing/2014/main" id="{69434F73-1B53-44C6-A5A2-B8B7B497BB50}"/>
                  </a:ext>
                </a:extLst>
              </p:cNvPr>
              <p:cNvSpPr/>
              <p:nvPr/>
            </p:nvSpPr>
            <p:spPr>
              <a:xfrm>
                <a:off x="4182022" y="5402559"/>
                <a:ext cx="57192" cy="60376"/>
              </a:xfrm>
              <a:prstGeom prst="ellipse">
                <a:avLst/>
              </a:prstGeom>
              <a:noFill/>
              <a:ln w="19050">
                <a:solidFill>
                  <a:srgbClr val="F9D3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86">
                <a:extLst>
                  <a:ext uri="{FF2B5EF4-FFF2-40B4-BE49-F238E27FC236}">
                    <a16:creationId xmlns:a16="http://schemas.microsoft.com/office/drawing/2014/main" id="{7C41073E-8591-4890-B346-1A0A746A7C07}"/>
                  </a:ext>
                </a:extLst>
              </p:cNvPr>
              <p:cNvGrpSpPr/>
              <p:nvPr/>
            </p:nvGrpSpPr>
            <p:grpSpPr>
              <a:xfrm>
                <a:off x="3977796" y="4526966"/>
                <a:ext cx="449192" cy="415833"/>
                <a:chOff x="1640798" y="2149003"/>
                <a:chExt cx="464344" cy="407194"/>
              </a:xfrm>
              <a:solidFill>
                <a:srgbClr val="F9D370"/>
              </a:solidFill>
            </p:grpSpPr>
            <p:sp>
              <p:nvSpPr>
                <p:cNvPr id="165" name="AutoShape 147">
                  <a:extLst>
                    <a:ext uri="{FF2B5EF4-FFF2-40B4-BE49-F238E27FC236}">
                      <a16:creationId xmlns:a16="http://schemas.microsoft.com/office/drawing/2014/main" id="{4D60EFCC-AB4D-4A60-8BB7-106A9F9178C4}"/>
                    </a:ext>
                  </a:extLst>
                </p:cNvPr>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66" name="AutoShape 148">
                  <a:extLst>
                    <a:ext uri="{FF2B5EF4-FFF2-40B4-BE49-F238E27FC236}">
                      <a16:creationId xmlns:a16="http://schemas.microsoft.com/office/drawing/2014/main" id="{8EC35C1E-3225-44DA-A405-572B843332BD}"/>
                    </a:ext>
                  </a:extLst>
                </p:cNvPr>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45" name="Groupe 144">
              <a:extLst>
                <a:ext uri="{FF2B5EF4-FFF2-40B4-BE49-F238E27FC236}">
                  <a16:creationId xmlns:a16="http://schemas.microsoft.com/office/drawing/2014/main" id="{3F167D4D-6820-4B66-9FAD-7266CEE93FD9}"/>
                </a:ext>
              </a:extLst>
            </p:cNvPr>
            <p:cNvGrpSpPr/>
            <p:nvPr/>
          </p:nvGrpSpPr>
          <p:grpSpPr>
            <a:xfrm rot="16200000">
              <a:off x="6522153" y="2091474"/>
              <a:ext cx="1107541" cy="1341266"/>
              <a:chOff x="3648498" y="4121669"/>
              <a:chExt cx="1107541" cy="1341266"/>
            </a:xfrm>
          </p:grpSpPr>
          <p:sp>
            <p:nvSpPr>
              <p:cNvPr id="147" name="Arc 146">
                <a:extLst>
                  <a:ext uri="{FF2B5EF4-FFF2-40B4-BE49-F238E27FC236}">
                    <a16:creationId xmlns:a16="http://schemas.microsoft.com/office/drawing/2014/main" id="{A99096D5-526B-40AB-BE10-20E77F32539A}"/>
                  </a:ext>
                </a:extLst>
              </p:cNvPr>
              <p:cNvSpPr/>
              <p:nvPr/>
            </p:nvSpPr>
            <p:spPr>
              <a:xfrm rot="8100000">
                <a:off x="3648498" y="4121669"/>
                <a:ext cx="1107541" cy="1169189"/>
              </a:xfrm>
              <a:prstGeom prst="arc">
                <a:avLst>
                  <a:gd name="adj1" fmla="val 13451617"/>
                  <a:gd name="adj2" fmla="val 2836592"/>
                </a:avLst>
              </a:prstGeom>
              <a:ln w="19050">
                <a:solidFill>
                  <a:srgbClr val="22A7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8" name="Straight Connector 33">
                <a:extLst>
                  <a:ext uri="{FF2B5EF4-FFF2-40B4-BE49-F238E27FC236}">
                    <a16:creationId xmlns:a16="http://schemas.microsoft.com/office/drawing/2014/main" id="{28A695A2-D9CA-4E62-A884-BF3B8E96FA1E}"/>
                  </a:ext>
                </a:extLst>
              </p:cNvPr>
              <p:cNvCxnSpPr>
                <a:cxnSpLocks/>
              </p:cNvCxnSpPr>
              <p:nvPr/>
            </p:nvCxnSpPr>
            <p:spPr>
              <a:xfrm flipV="1">
                <a:off x="4209157" y="5199841"/>
                <a:ext cx="0" cy="202718"/>
              </a:xfrm>
              <a:prstGeom prst="line">
                <a:avLst/>
              </a:prstGeom>
              <a:ln w="19050">
                <a:solidFill>
                  <a:srgbClr val="22A7AA"/>
                </a:solidFill>
              </a:ln>
            </p:spPr>
            <p:style>
              <a:lnRef idx="1">
                <a:schemeClr val="accent1"/>
              </a:lnRef>
              <a:fillRef idx="0">
                <a:schemeClr val="accent1"/>
              </a:fillRef>
              <a:effectRef idx="0">
                <a:schemeClr val="accent1"/>
              </a:effectRef>
              <a:fontRef idx="minor">
                <a:schemeClr val="tx1"/>
              </a:fontRef>
            </p:style>
          </p:cxnSp>
          <p:sp>
            <p:nvSpPr>
              <p:cNvPr id="149" name="Oval 34">
                <a:extLst>
                  <a:ext uri="{FF2B5EF4-FFF2-40B4-BE49-F238E27FC236}">
                    <a16:creationId xmlns:a16="http://schemas.microsoft.com/office/drawing/2014/main" id="{9D62F320-6366-4731-9325-5B168F1C2F53}"/>
                  </a:ext>
                </a:extLst>
              </p:cNvPr>
              <p:cNvSpPr/>
              <p:nvPr/>
            </p:nvSpPr>
            <p:spPr>
              <a:xfrm>
                <a:off x="3734717" y="4212687"/>
                <a:ext cx="935104" cy="987153"/>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35">
                <a:extLst>
                  <a:ext uri="{FF2B5EF4-FFF2-40B4-BE49-F238E27FC236}">
                    <a16:creationId xmlns:a16="http://schemas.microsoft.com/office/drawing/2014/main" id="{29E7F16E-37BD-4B79-95D5-841BA429CFE4}"/>
                  </a:ext>
                </a:extLst>
              </p:cNvPr>
              <p:cNvSpPr/>
              <p:nvPr/>
            </p:nvSpPr>
            <p:spPr>
              <a:xfrm>
                <a:off x="3788778" y="4269757"/>
                <a:ext cx="826983" cy="873014"/>
              </a:xfrm>
              <a:prstGeom prst="ellipse">
                <a:avLst/>
              </a:prstGeom>
              <a:solidFill>
                <a:srgbClr val="22A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36">
                <a:extLst>
                  <a:ext uri="{FF2B5EF4-FFF2-40B4-BE49-F238E27FC236}">
                    <a16:creationId xmlns:a16="http://schemas.microsoft.com/office/drawing/2014/main" id="{CC0F6274-6DC7-4ED6-9118-CCDBDB2E4161}"/>
                  </a:ext>
                </a:extLst>
              </p:cNvPr>
              <p:cNvSpPr/>
              <p:nvPr/>
            </p:nvSpPr>
            <p:spPr>
              <a:xfrm>
                <a:off x="3832611" y="4316030"/>
                <a:ext cx="739316" cy="780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43">
                <a:extLst>
                  <a:ext uri="{FF2B5EF4-FFF2-40B4-BE49-F238E27FC236}">
                    <a16:creationId xmlns:a16="http://schemas.microsoft.com/office/drawing/2014/main" id="{70DC1F33-FD8B-44DE-91C3-CC2343CF838E}"/>
                  </a:ext>
                </a:extLst>
              </p:cNvPr>
              <p:cNvSpPr/>
              <p:nvPr/>
            </p:nvSpPr>
            <p:spPr>
              <a:xfrm>
                <a:off x="4182022" y="5402559"/>
                <a:ext cx="57192" cy="60376"/>
              </a:xfrm>
              <a:prstGeom prst="ellipse">
                <a:avLst/>
              </a:prstGeom>
              <a:noFill/>
              <a:ln w="19050">
                <a:solidFill>
                  <a:srgbClr val="22A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9" name="Image 138">
              <a:extLst>
                <a:ext uri="{FF2B5EF4-FFF2-40B4-BE49-F238E27FC236}">
                  <a16:creationId xmlns:a16="http://schemas.microsoft.com/office/drawing/2014/main" id="{118B1642-B45F-4B48-B1AE-F9818AA1E8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48005" y="2544171"/>
              <a:ext cx="467681" cy="467681"/>
            </a:xfrm>
            <a:prstGeom prst="rect">
              <a:avLst/>
            </a:prstGeom>
          </p:spPr>
        </p:pic>
      </p:grpSp>
      <p:grpSp>
        <p:nvGrpSpPr>
          <p:cNvPr id="7" name="Groupe 6">
            <a:extLst>
              <a:ext uri="{FF2B5EF4-FFF2-40B4-BE49-F238E27FC236}">
                <a16:creationId xmlns:a16="http://schemas.microsoft.com/office/drawing/2014/main" id="{319067B5-10B5-516D-DCC9-E90605D1D9A7}"/>
              </a:ext>
            </a:extLst>
          </p:cNvPr>
          <p:cNvGrpSpPr/>
          <p:nvPr/>
        </p:nvGrpSpPr>
        <p:grpSpPr>
          <a:xfrm>
            <a:off x="1611799" y="4052899"/>
            <a:ext cx="4557522" cy="1474082"/>
            <a:chOff x="1554649" y="4052899"/>
            <a:chExt cx="4557522" cy="1474082"/>
          </a:xfrm>
        </p:grpSpPr>
        <p:sp>
          <p:nvSpPr>
            <p:cNvPr id="97" name="TextBox 79">
              <a:extLst>
                <a:ext uri="{FF2B5EF4-FFF2-40B4-BE49-F238E27FC236}">
                  <a16:creationId xmlns:a16="http://schemas.microsoft.com/office/drawing/2014/main" id="{9A77DBCD-77DA-416B-8983-0498E0E32C77}"/>
                </a:ext>
              </a:extLst>
            </p:cNvPr>
            <p:cNvSpPr txBox="1"/>
            <p:nvPr/>
          </p:nvSpPr>
          <p:spPr>
            <a:xfrm>
              <a:off x="1554649" y="4052899"/>
              <a:ext cx="1986019" cy="461665"/>
            </a:xfrm>
            <a:prstGeom prst="rect">
              <a:avLst/>
            </a:prstGeom>
            <a:noFill/>
          </p:spPr>
          <p:txBody>
            <a:bodyPr wrap="square" rtlCol="0">
              <a:spAutoFit/>
            </a:bodyPr>
            <a:lstStyle/>
            <a:p>
              <a:pPr algn="ctr"/>
              <a:r>
                <a:rPr lang="fr-FR" sz="2400" b="1" dirty="0">
                  <a:solidFill>
                    <a:schemeClr val="accent1">
                      <a:lumMod val="75000"/>
                    </a:schemeClr>
                  </a:solidFill>
                  <a:latin typeface="Tw Cen MT" panose="020B0602020104020603" pitchFamily="34" charset="0"/>
                </a:rPr>
                <a:t>Extensibilité</a:t>
              </a:r>
              <a:endParaRPr lang="en-US" sz="3200" b="1" dirty="0">
                <a:solidFill>
                  <a:schemeClr val="accent1">
                    <a:lumMod val="75000"/>
                  </a:schemeClr>
                </a:solidFill>
                <a:latin typeface="Tw Cen MT" panose="020B0602020104020603" pitchFamily="34" charset="0"/>
              </a:endParaRPr>
            </a:p>
          </p:txBody>
        </p:sp>
        <p:sp>
          <p:nvSpPr>
            <p:cNvPr id="99" name="TextBox 78">
              <a:extLst>
                <a:ext uri="{FF2B5EF4-FFF2-40B4-BE49-F238E27FC236}">
                  <a16:creationId xmlns:a16="http://schemas.microsoft.com/office/drawing/2014/main" id="{00C6946F-F8A7-4685-9653-A18D0F02B822}"/>
                </a:ext>
              </a:extLst>
            </p:cNvPr>
            <p:cNvSpPr txBox="1"/>
            <p:nvPr/>
          </p:nvSpPr>
          <p:spPr>
            <a:xfrm>
              <a:off x="1677727" y="4449763"/>
              <a:ext cx="4434444" cy="1077218"/>
            </a:xfrm>
            <a:prstGeom prst="rect">
              <a:avLst/>
            </a:prstGeom>
            <a:noFill/>
          </p:spPr>
          <p:txBody>
            <a:bodyPr wrap="square" rtlCol="0">
              <a:spAutoFit/>
            </a:bodyPr>
            <a:lstStyle/>
            <a:p>
              <a:r>
                <a:rPr lang="fr-FR" sz="1600" b="0" i="0" dirty="0">
                  <a:effectLst/>
                  <a:latin typeface="Tw Cen MT" panose="020B0602020104020603" pitchFamily="34" charset="0"/>
                </a:rPr>
                <a:t>Il est essentiel que l'entrepôt de données soit : </a:t>
              </a:r>
            </a:p>
            <a:p>
              <a:r>
                <a:rPr lang="fr-FR" sz="1600" b="0" i="0" dirty="0">
                  <a:effectLst/>
                  <a:latin typeface="Tw Cen MT" panose="020B0602020104020603" pitchFamily="34" charset="0"/>
                </a:rPr>
                <a:t>- </a:t>
              </a:r>
              <a:r>
                <a:rPr lang="fr-FR" sz="1600" dirty="0">
                  <a:latin typeface="Tw Cen MT" panose="020B0602020104020603" pitchFamily="34" charset="0"/>
                </a:rPr>
                <a:t>A</a:t>
              </a:r>
              <a:r>
                <a:rPr lang="fr-FR" sz="1600" b="0" i="0" dirty="0">
                  <a:effectLst/>
                  <a:latin typeface="Tw Cen MT" panose="020B0602020104020603" pitchFamily="34" charset="0"/>
                </a:rPr>
                <a:t>daptable aux futurs besoins.</a:t>
              </a:r>
            </a:p>
            <a:p>
              <a:r>
                <a:rPr lang="fr-FR" sz="1600" dirty="0">
                  <a:latin typeface="Tw Cen MT" panose="020B0602020104020603" pitchFamily="34" charset="0"/>
                </a:rPr>
                <a:t>- L</a:t>
              </a:r>
              <a:r>
                <a:rPr lang="fr-FR" sz="1600" b="0" i="0" dirty="0">
                  <a:effectLst/>
                  <a:latin typeface="Tw Cen MT" panose="020B0602020104020603" pitchFamily="34" charset="0"/>
                </a:rPr>
                <a:t>'ajout de nouvelles sources de données  </a:t>
              </a:r>
            </a:p>
            <a:p>
              <a:r>
                <a:rPr lang="fr-FR" sz="1600" b="0" i="0" dirty="0">
                  <a:effectLst/>
                  <a:latin typeface="Tw Cen MT" panose="020B0602020104020603" pitchFamily="34" charset="0"/>
                </a:rPr>
                <a:t>- </a:t>
              </a:r>
              <a:r>
                <a:rPr lang="fr-FR" sz="1600" dirty="0">
                  <a:latin typeface="Tw Cen MT" panose="020B0602020104020603" pitchFamily="34" charset="0"/>
                </a:rPr>
                <a:t>L</a:t>
              </a:r>
              <a:r>
                <a:rPr lang="fr-FR" sz="1600" b="0" i="0" dirty="0">
                  <a:effectLst/>
                  <a:latin typeface="Tw Cen MT" panose="020B0602020104020603" pitchFamily="34" charset="0"/>
                </a:rPr>
                <a:t>a nécessité d'analyses supplémentaires.</a:t>
              </a:r>
              <a:endParaRPr lang="fr-TN" sz="1600" dirty="0">
                <a:latin typeface="Tw Cen MT" panose="020B0602020104020603" pitchFamily="34" charset="0"/>
              </a:endParaRPr>
            </a:p>
          </p:txBody>
        </p:sp>
      </p:grpSp>
      <p:grpSp>
        <p:nvGrpSpPr>
          <p:cNvPr id="3" name="Groupe 2">
            <a:extLst>
              <a:ext uri="{FF2B5EF4-FFF2-40B4-BE49-F238E27FC236}">
                <a16:creationId xmlns:a16="http://schemas.microsoft.com/office/drawing/2014/main" id="{04230EDB-04FA-2E1C-9D33-9EAEB6552866}"/>
              </a:ext>
            </a:extLst>
          </p:cNvPr>
          <p:cNvGrpSpPr/>
          <p:nvPr/>
        </p:nvGrpSpPr>
        <p:grpSpPr>
          <a:xfrm>
            <a:off x="285100" y="4328105"/>
            <a:ext cx="1341268" cy="1107541"/>
            <a:chOff x="206428" y="4257071"/>
            <a:chExt cx="1341268" cy="1107541"/>
          </a:xfrm>
        </p:grpSpPr>
        <p:grpSp>
          <p:nvGrpSpPr>
            <p:cNvPr id="93" name="Groupe 92">
              <a:extLst>
                <a:ext uri="{FF2B5EF4-FFF2-40B4-BE49-F238E27FC236}">
                  <a16:creationId xmlns:a16="http://schemas.microsoft.com/office/drawing/2014/main" id="{7AB0EC84-01B6-48FE-9DA9-4B126D7D4E0F}"/>
                </a:ext>
              </a:extLst>
            </p:cNvPr>
            <p:cNvGrpSpPr/>
            <p:nvPr/>
          </p:nvGrpSpPr>
          <p:grpSpPr>
            <a:xfrm rot="16200000">
              <a:off x="323290" y="4140209"/>
              <a:ext cx="1107541" cy="1341266"/>
              <a:chOff x="8352000" y="2682429"/>
              <a:chExt cx="1107541" cy="1341266"/>
            </a:xfrm>
          </p:grpSpPr>
          <p:sp>
            <p:nvSpPr>
              <p:cNvPr id="129" name="Arc 128">
                <a:extLst>
                  <a:ext uri="{FF2B5EF4-FFF2-40B4-BE49-F238E27FC236}">
                    <a16:creationId xmlns:a16="http://schemas.microsoft.com/office/drawing/2014/main" id="{82F656E1-F47C-4DC2-BB78-6ADF99901AF9}"/>
                  </a:ext>
                </a:extLst>
              </p:cNvPr>
              <p:cNvSpPr/>
              <p:nvPr/>
            </p:nvSpPr>
            <p:spPr>
              <a:xfrm rot="8100000">
                <a:off x="8352000" y="2682429"/>
                <a:ext cx="1107541" cy="1169189"/>
              </a:xfrm>
              <a:prstGeom prst="arc">
                <a:avLst>
                  <a:gd name="adj1" fmla="val 13451617"/>
                  <a:gd name="adj2" fmla="val 2836592"/>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0" name="Groupe 129">
                <a:extLst>
                  <a:ext uri="{FF2B5EF4-FFF2-40B4-BE49-F238E27FC236}">
                    <a16:creationId xmlns:a16="http://schemas.microsoft.com/office/drawing/2014/main" id="{504CBD5E-13FF-4BDF-9CA6-93300C604D7A}"/>
                  </a:ext>
                </a:extLst>
              </p:cNvPr>
              <p:cNvGrpSpPr/>
              <p:nvPr/>
            </p:nvGrpSpPr>
            <p:grpSpPr>
              <a:xfrm>
                <a:off x="8438219" y="2773447"/>
                <a:ext cx="935104" cy="1250248"/>
                <a:chOff x="8438219" y="2773447"/>
                <a:chExt cx="935104" cy="1250248"/>
              </a:xfrm>
            </p:grpSpPr>
            <p:cxnSp>
              <p:nvCxnSpPr>
                <p:cNvPr id="131" name="Straight Connector 33">
                  <a:extLst>
                    <a:ext uri="{FF2B5EF4-FFF2-40B4-BE49-F238E27FC236}">
                      <a16:creationId xmlns:a16="http://schemas.microsoft.com/office/drawing/2014/main" id="{1828BEBC-DF19-4FE3-B5DA-47100B741436}"/>
                    </a:ext>
                  </a:extLst>
                </p:cNvPr>
                <p:cNvCxnSpPr>
                  <a:cxnSpLocks/>
                </p:cNvCxnSpPr>
                <p:nvPr/>
              </p:nvCxnSpPr>
              <p:spPr>
                <a:xfrm flipV="1">
                  <a:off x="8912659" y="3760601"/>
                  <a:ext cx="0" cy="202718"/>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32" name="Oval 34">
                  <a:extLst>
                    <a:ext uri="{FF2B5EF4-FFF2-40B4-BE49-F238E27FC236}">
                      <a16:creationId xmlns:a16="http://schemas.microsoft.com/office/drawing/2014/main" id="{BD435865-3ED5-4521-859E-BBB310EA47EB}"/>
                    </a:ext>
                  </a:extLst>
                </p:cNvPr>
                <p:cNvSpPr/>
                <p:nvPr/>
              </p:nvSpPr>
              <p:spPr>
                <a:xfrm>
                  <a:off x="8438219" y="2773447"/>
                  <a:ext cx="935104" cy="987153"/>
                </a:xfrm>
                <a:prstGeom prst="ellipse">
                  <a:avLst/>
                </a:prstGeom>
                <a:solidFill>
                  <a:schemeClr val="bg1">
                    <a:lumMod val="95000"/>
                  </a:schemeClr>
                </a:solidFill>
                <a:ln>
                  <a:solidFill>
                    <a:srgbClr val="92D050"/>
                  </a:solid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35">
                  <a:extLst>
                    <a:ext uri="{FF2B5EF4-FFF2-40B4-BE49-F238E27FC236}">
                      <a16:creationId xmlns:a16="http://schemas.microsoft.com/office/drawing/2014/main" id="{9E6EDFE4-4251-4713-8C02-ADA99A49817E}"/>
                    </a:ext>
                  </a:extLst>
                </p:cNvPr>
                <p:cNvSpPr/>
                <p:nvPr/>
              </p:nvSpPr>
              <p:spPr>
                <a:xfrm>
                  <a:off x="8492280" y="2830517"/>
                  <a:ext cx="826983" cy="87301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36">
                  <a:extLst>
                    <a:ext uri="{FF2B5EF4-FFF2-40B4-BE49-F238E27FC236}">
                      <a16:creationId xmlns:a16="http://schemas.microsoft.com/office/drawing/2014/main" id="{0388B09F-8A02-4B73-A267-1DA189D91695}"/>
                    </a:ext>
                  </a:extLst>
                </p:cNvPr>
                <p:cNvSpPr/>
                <p:nvPr/>
              </p:nvSpPr>
              <p:spPr>
                <a:xfrm>
                  <a:off x="8536113" y="2876790"/>
                  <a:ext cx="739316" cy="780468"/>
                </a:xfrm>
                <a:prstGeom prst="ellipse">
                  <a:avLst/>
                </a:prstGeom>
                <a:solidFill>
                  <a:srgbClr val="F0EEF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43">
                  <a:extLst>
                    <a:ext uri="{FF2B5EF4-FFF2-40B4-BE49-F238E27FC236}">
                      <a16:creationId xmlns:a16="http://schemas.microsoft.com/office/drawing/2014/main" id="{FC13AAC0-0549-4B23-8818-8B728BFC09C7}"/>
                    </a:ext>
                  </a:extLst>
                </p:cNvPr>
                <p:cNvSpPr/>
                <p:nvPr/>
              </p:nvSpPr>
              <p:spPr>
                <a:xfrm>
                  <a:off x="8885524" y="3963319"/>
                  <a:ext cx="57192" cy="60376"/>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utoShape 147">
                  <a:extLst>
                    <a:ext uri="{FF2B5EF4-FFF2-40B4-BE49-F238E27FC236}">
                      <a16:creationId xmlns:a16="http://schemas.microsoft.com/office/drawing/2014/main" id="{349B18D8-15E6-41C2-8E59-CB34D4BBFF5F}"/>
                    </a:ext>
                  </a:extLst>
                </p:cNvPr>
                <p:cNvSpPr>
                  <a:spLocks/>
                </p:cNvSpPr>
                <p:nvPr/>
              </p:nvSpPr>
              <p:spPr bwMode="auto">
                <a:xfrm>
                  <a:off x="8681298" y="3087726"/>
                  <a:ext cx="449192" cy="41583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solidFill>
                  <a:srgbClr val="92D050"/>
                </a:solidFill>
                <a:ln>
                  <a:solidFill>
                    <a:srgbClr val="92D050"/>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37" name="AutoShape 148">
                  <a:extLst>
                    <a:ext uri="{FF2B5EF4-FFF2-40B4-BE49-F238E27FC236}">
                      <a16:creationId xmlns:a16="http://schemas.microsoft.com/office/drawing/2014/main" id="{055FDF7E-8E11-4BCC-A28C-18B4FB518727}"/>
                    </a:ext>
                  </a:extLst>
                </p:cNvPr>
                <p:cNvSpPr>
                  <a:spLocks/>
                </p:cNvSpPr>
                <p:nvPr/>
              </p:nvSpPr>
              <p:spPr bwMode="auto">
                <a:xfrm>
                  <a:off x="8751172" y="3162300"/>
                  <a:ext cx="66803" cy="705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solidFill>
                  <a:srgbClr val="92D050"/>
                </a:solidFill>
                <a:ln>
                  <a:solidFill>
                    <a:srgbClr val="92D050"/>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95" name="Groupe 94">
              <a:extLst>
                <a:ext uri="{FF2B5EF4-FFF2-40B4-BE49-F238E27FC236}">
                  <a16:creationId xmlns:a16="http://schemas.microsoft.com/office/drawing/2014/main" id="{B6D4FBC1-FE36-45B8-B1A0-11FD0DAE1709}"/>
                </a:ext>
              </a:extLst>
            </p:cNvPr>
            <p:cNvGrpSpPr/>
            <p:nvPr/>
          </p:nvGrpSpPr>
          <p:grpSpPr>
            <a:xfrm rot="16200000">
              <a:off x="323291" y="4140209"/>
              <a:ext cx="1107541" cy="1341266"/>
              <a:chOff x="8352000" y="2682429"/>
              <a:chExt cx="1107541" cy="1341266"/>
            </a:xfrm>
          </p:grpSpPr>
          <p:sp>
            <p:nvSpPr>
              <p:cNvPr id="109" name="Arc 108">
                <a:extLst>
                  <a:ext uri="{FF2B5EF4-FFF2-40B4-BE49-F238E27FC236}">
                    <a16:creationId xmlns:a16="http://schemas.microsoft.com/office/drawing/2014/main" id="{B9B970C1-CBFB-4888-A9EF-B171646218DA}"/>
                  </a:ext>
                </a:extLst>
              </p:cNvPr>
              <p:cNvSpPr/>
              <p:nvPr/>
            </p:nvSpPr>
            <p:spPr>
              <a:xfrm rot="8100000">
                <a:off x="8352000" y="2682429"/>
                <a:ext cx="1107541" cy="1169189"/>
              </a:xfrm>
              <a:prstGeom prst="arc">
                <a:avLst>
                  <a:gd name="adj1" fmla="val 13451617"/>
                  <a:gd name="adj2" fmla="val 2836592"/>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0" name="Groupe 109">
                <a:extLst>
                  <a:ext uri="{FF2B5EF4-FFF2-40B4-BE49-F238E27FC236}">
                    <a16:creationId xmlns:a16="http://schemas.microsoft.com/office/drawing/2014/main" id="{4248B42F-E2BA-4B1F-BCDE-7BCB939B0011}"/>
                  </a:ext>
                </a:extLst>
              </p:cNvPr>
              <p:cNvGrpSpPr/>
              <p:nvPr/>
            </p:nvGrpSpPr>
            <p:grpSpPr>
              <a:xfrm>
                <a:off x="8438219" y="2773447"/>
                <a:ext cx="935104" cy="1250248"/>
                <a:chOff x="8438219" y="2773447"/>
                <a:chExt cx="935104" cy="1250248"/>
              </a:xfrm>
            </p:grpSpPr>
            <p:cxnSp>
              <p:nvCxnSpPr>
                <p:cNvPr id="111" name="Straight Connector 33">
                  <a:extLst>
                    <a:ext uri="{FF2B5EF4-FFF2-40B4-BE49-F238E27FC236}">
                      <a16:creationId xmlns:a16="http://schemas.microsoft.com/office/drawing/2014/main" id="{838F0317-40DF-427D-A611-97FE5F470417}"/>
                    </a:ext>
                  </a:extLst>
                </p:cNvPr>
                <p:cNvCxnSpPr>
                  <a:cxnSpLocks/>
                </p:cNvCxnSpPr>
                <p:nvPr/>
              </p:nvCxnSpPr>
              <p:spPr>
                <a:xfrm flipV="1">
                  <a:off x="8912659" y="3760601"/>
                  <a:ext cx="0" cy="202718"/>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2" name="Oval 34">
                  <a:extLst>
                    <a:ext uri="{FF2B5EF4-FFF2-40B4-BE49-F238E27FC236}">
                      <a16:creationId xmlns:a16="http://schemas.microsoft.com/office/drawing/2014/main" id="{9A5C9596-B5FE-4CA7-BB7E-74F282E43EC1}"/>
                    </a:ext>
                  </a:extLst>
                </p:cNvPr>
                <p:cNvSpPr/>
                <p:nvPr/>
              </p:nvSpPr>
              <p:spPr>
                <a:xfrm>
                  <a:off x="8438219" y="2773447"/>
                  <a:ext cx="935104" cy="987153"/>
                </a:xfrm>
                <a:prstGeom prst="ellipse">
                  <a:avLst/>
                </a:prstGeom>
                <a:solidFill>
                  <a:schemeClr val="bg1">
                    <a:lumMod val="95000"/>
                  </a:schemeClr>
                </a:solidFill>
                <a:ln>
                  <a:solidFill>
                    <a:srgbClr val="92D050"/>
                  </a:solid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35">
                  <a:extLst>
                    <a:ext uri="{FF2B5EF4-FFF2-40B4-BE49-F238E27FC236}">
                      <a16:creationId xmlns:a16="http://schemas.microsoft.com/office/drawing/2014/main" id="{F8E917B9-204F-4429-ABA1-C1063E46E528}"/>
                    </a:ext>
                  </a:extLst>
                </p:cNvPr>
                <p:cNvSpPr/>
                <p:nvPr/>
              </p:nvSpPr>
              <p:spPr>
                <a:xfrm>
                  <a:off x="8492280" y="2830517"/>
                  <a:ext cx="826983" cy="87301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36">
                  <a:extLst>
                    <a:ext uri="{FF2B5EF4-FFF2-40B4-BE49-F238E27FC236}">
                      <a16:creationId xmlns:a16="http://schemas.microsoft.com/office/drawing/2014/main" id="{795EDE24-268A-4B2F-867A-983210580A7B}"/>
                    </a:ext>
                  </a:extLst>
                </p:cNvPr>
                <p:cNvSpPr/>
                <p:nvPr/>
              </p:nvSpPr>
              <p:spPr>
                <a:xfrm>
                  <a:off x="8536113" y="2876790"/>
                  <a:ext cx="739316" cy="780468"/>
                </a:xfrm>
                <a:prstGeom prst="ellipse">
                  <a:avLst/>
                </a:prstGeom>
                <a:solidFill>
                  <a:srgbClr val="F0EEF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43">
                  <a:extLst>
                    <a:ext uri="{FF2B5EF4-FFF2-40B4-BE49-F238E27FC236}">
                      <a16:creationId xmlns:a16="http://schemas.microsoft.com/office/drawing/2014/main" id="{4B42A8CF-DD68-49C2-9D06-383985CEE2DC}"/>
                    </a:ext>
                  </a:extLst>
                </p:cNvPr>
                <p:cNvSpPr/>
                <p:nvPr/>
              </p:nvSpPr>
              <p:spPr>
                <a:xfrm>
                  <a:off x="8885524" y="3963319"/>
                  <a:ext cx="57192" cy="60376"/>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utoShape 147">
                  <a:extLst>
                    <a:ext uri="{FF2B5EF4-FFF2-40B4-BE49-F238E27FC236}">
                      <a16:creationId xmlns:a16="http://schemas.microsoft.com/office/drawing/2014/main" id="{6A49AE19-7F45-405F-BA9B-B03A2B72FF13}"/>
                    </a:ext>
                  </a:extLst>
                </p:cNvPr>
                <p:cNvSpPr>
                  <a:spLocks/>
                </p:cNvSpPr>
                <p:nvPr/>
              </p:nvSpPr>
              <p:spPr bwMode="auto">
                <a:xfrm>
                  <a:off x="8681298" y="3087726"/>
                  <a:ext cx="449192" cy="41583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solidFill>
                  <a:srgbClr val="92D050"/>
                </a:solidFill>
                <a:ln>
                  <a:solidFill>
                    <a:srgbClr val="92D050"/>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17" name="AutoShape 148">
                  <a:extLst>
                    <a:ext uri="{FF2B5EF4-FFF2-40B4-BE49-F238E27FC236}">
                      <a16:creationId xmlns:a16="http://schemas.microsoft.com/office/drawing/2014/main" id="{7BD89CB2-81FA-4359-BD84-F16F9714AFE5}"/>
                    </a:ext>
                  </a:extLst>
                </p:cNvPr>
                <p:cNvSpPr>
                  <a:spLocks/>
                </p:cNvSpPr>
                <p:nvPr/>
              </p:nvSpPr>
              <p:spPr bwMode="auto">
                <a:xfrm>
                  <a:off x="8751172" y="3162300"/>
                  <a:ext cx="66803" cy="705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solidFill>
                  <a:srgbClr val="92D050"/>
                </a:solidFill>
                <a:ln>
                  <a:solidFill>
                    <a:srgbClr val="92D050"/>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98" name="Groupe 97">
              <a:extLst>
                <a:ext uri="{FF2B5EF4-FFF2-40B4-BE49-F238E27FC236}">
                  <a16:creationId xmlns:a16="http://schemas.microsoft.com/office/drawing/2014/main" id="{E3A0DBFE-DCBB-44D1-B4F4-EDAAD28D7D86}"/>
                </a:ext>
              </a:extLst>
            </p:cNvPr>
            <p:cNvGrpSpPr/>
            <p:nvPr/>
          </p:nvGrpSpPr>
          <p:grpSpPr>
            <a:xfrm rot="16200000">
              <a:off x="323292" y="4140209"/>
              <a:ext cx="1107541" cy="1341266"/>
              <a:chOff x="8352000" y="2682429"/>
              <a:chExt cx="1107541" cy="1341266"/>
            </a:xfrm>
          </p:grpSpPr>
          <p:sp>
            <p:nvSpPr>
              <p:cNvPr id="100" name="Arc 99">
                <a:extLst>
                  <a:ext uri="{FF2B5EF4-FFF2-40B4-BE49-F238E27FC236}">
                    <a16:creationId xmlns:a16="http://schemas.microsoft.com/office/drawing/2014/main" id="{151A2077-CE7F-4186-9CAB-51EC01FC3D88}"/>
                  </a:ext>
                </a:extLst>
              </p:cNvPr>
              <p:cNvSpPr/>
              <p:nvPr/>
            </p:nvSpPr>
            <p:spPr>
              <a:xfrm rot="8100000">
                <a:off x="8352000" y="2682429"/>
                <a:ext cx="1107541" cy="1169189"/>
              </a:xfrm>
              <a:prstGeom prst="arc">
                <a:avLst>
                  <a:gd name="adj1" fmla="val 13451617"/>
                  <a:gd name="adj2" fmla="val 2836592"/>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1" name="Groupe 100">
                <a:extLst>
                  <a:ext uri="{FF2B5EF4-FFF2-40B4-BE49-F238E27FC236}">
                    <a16:creationId xmlns:a16="http://schemas.microsoft.com/office/drawing/2014/main" id="{C68420AA-102F-488E-94AD-EA521FD6523F}"/>
                  </a:ext>
                </a:extLst>
              </p:cNvPr>
              <p:cNvGrpSpPr/>
              <p:nvPr/>
            </p:nvGrpSpPr>
            <p:grpSpPr>
              <a:xfrm>
                <a:off x="8438219" y="2773447"/>
                <a:ext cx="935104" cy="1250248"/>
                <a:chOff x="8438219" y="2773447"/>
                <a:chExt cx="935104" cy="1250248"/>
              </a:xfrm>
            </p:grpSpPr>
            <p:cxnSp>
              <p:nvCxnSpPr>
                <p:cNvPr id="102" name="Straight Connector 33">
                  <a:extLst>
                    <a:ext uri="{FF2B5EF4-FFF2-40B4-BE49-F238E27FC236}">
                      <a16:creationId xmlns:a16="http://schemas.microsoft.com/office/drawing/2014/main" id="{EB00DFF5-24F1-4E86-B9B1-946228B3D0CC}"/>
                    </a:ext>
                  </a:extLst>
                </p:cNvPr>
                <p:cNvCxnSpPr>
                  <a:cxnSpLocks/>
                </p:cNvCxnSpPr>
                <p:nvPr/>
              </p:nvCxnSpPr>
              <p:spPr>
                <a:xfrm flipV="1">
                  <a:off x="8912659" y="3760601"/>
                  <a:ext cx="0" cy="20271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Oval 34">
                  <a:extLst>
                    <a:ext uri="{FF2B5EF4-FFF2-40B4-BE49-F238E27FC236}">
                      <a16:creationId xmlns:a16="http://schemas.microsoft.com/office/drawing/2014/main" id="{A8CF0C91-65A9-4660-9380-CBA61C4D7B4B}"/>
                    </a:ext>
                  </a:extLst>
                </p:cNvPr>
                <p:cNvSpPr/>
                <p:nvPr/>
              </p:nvSpPr>
              <p:spPr>
                <a:xfrm>
                  <a:off x="8438219" y="2773447"/>
                  <a:ext cx="935104" cy="987153"/>
                </a:xfrm>
                <a:prstGeom prst="ellipse">
                  <a:avLst/>
                </a:prstGeom>
                <a:solidFill>
                  <a:schemeClr val="accent1">
                    <a:lumMod val="75000"/>
                  </a:schemeClr>
                </a:solidFill>
                <a:ln>
                  <a:solidFill>
                    <a:srgbClr val="92D050"/>
                  </a:solid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35">
                  <a:extLst>
                    <a:ext uri="{FF2B5EF4-FFF2-40B4-BE49-F238E27FC236}">
                      <a16:creationId xmlns:a16="http://schemas.microsoft.com/office/drawing/2014/main" id="{84D7ECE5-0102-499B-B82E-88B62E17D496}"/>
                    </a:ext>
                  </a:extLst>
                </p:cNvPr>
                <p:cNvSpPr/>
                <p:nvPr/>
              </p:nvSpPr>
              <p:spPr>
                <a:xfrm>
                  <a:off x="8492280" y="2830517"/>
                  <a:ext cx="826983" cy="873014"/>
                </a:xfrm>
                <a:prstGeom prst="ellipse">
                  <a:avLst/>
                </a:prstGeom>
                <a:solidFill>
                  <a:schemeClr val="accent1">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36">
                  <a:extLst>
                    <a:ext uri="{FF2B5EF4-FFF2-40B4-BE49-F238E27FC236}">
                      <a16:creationId xmlns:a16="http://schemas.microsoft.com/office/drawing/2014/main" id="{4881971E-4521-4E37-A866-5E738FE2F187}"/>
                    </a:ext>
                  </a:extLst>
                </p:cNvPr>
                <p:cNvSpPr/>
                <p:nvPr/>
              </p:nvSpPr>
              <p:spPr>
                <a:xfrm>
                  <a:off x="8536113" y="2876790"/>
                  <a:ext cx="739316" cy="780468"/>
                </a:xfrm>
                <a:prstGeom prst="ellipse">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43">
                  <a:extLst>
                    <a:ext uri="{FF2B5EF4-FFF2-40B4-BE49-F238E27FC236}">
                      <a16:creationId xmlns:a16="http://schemas.microsoft.com/office/drawing/2014/main" id="{DC316D06-7CB3-48BE-950B-7E944BC4C297}"/>
                    </a:ext>
                  </a:extLst>
                </p:cNvPr>
                <p:cNvSpPr/>
                <p:nvPr/>
              </p:nvSpPr>
              <p:spPr>
                <a:xfrm>
                  <a:off x="8885524" y="3963319"/>
                  <a:ext cx="57192" cy="60376"/>
                </a:xfrm>
                <a:prstGeom prst="ellipse">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92" name="Image 91">
              <a:extLst>
                <a:ext uri="{FF2B5EF4-FFF2-40B4-BE49-F238E27FC236}">
                  <a16:creationId xmlns:a16="http://schemas.microsoft.com/office/drawing/2014/main" id="{19824EDA-80C5-4E21-B948-38C92613F8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49121" y="4560723"/>
              <a:ext cx="486613" cy="486613"/>
            </a:xfrm>
            <a:prstGeom prst="rect">
              <a:avLst/>
            </a:prstGeom>
          </p:spPr>
        </p:pic>
      </p:grpSp>
      <p:grpSp>
        <p:nvGrpSpPr>
          <p:cNvPr id="6" name="Groupe 5">
            <a:extLst>
              <a:ext uri="{FF2B5EF4-FFF2-40B4-BE49-F238E27FC236}">
                <a16:creationId xmlns:a16="http://schemas.microsoft.com/office/drawing/2014/main" id="{91B019E1-B038-1F94-0CE0-C07C25673204}"/>
              </a:ext>
            </a:extLst>
          </p:cNvPr>
          <p:cNvGrpSpPr/>
          <p:nvPr/>
        </p:nvGrpSpPr>
        <p:grpSpPr>
          <a:xfrm>
            <a:off x="1461666" y="1946830"/>
            <a:ext cx="3787155" cy="1540909"/>
            <a:chOff x="1404516" y="1946830"/>
            <a:chExt cx="3787155" cy="1540909"/>
          </a:xfrm>
        </p:grpSpPr>
        <p:sp>
          <p:nvSpPr>
            <p:cNvPr id="71" name="TextBox 47">
              <a:extLst>
                <a:ext uri="{FF2B5EF4-FFF2-40B4-BE49-F238E27FC236}">
                  <a16:creationId xmlns:a16="http://schemas.microsoft.com/office/drawing/2014/main" id="{D766D4FF-DFB7-4DCB-A065-41F03F024966}"/>
                </a:ext>
              </a:extLst>
            </p:cNvPr>
            <p:cNvSpPr txBox="1"/>
            <p:nvPr/>
          </p:nvSpPr>
          <p:spPr>
            <a:xfrm>
              <a:off x="1404516" y="1946830"/>
              <a:ext cx="2352788" cy="461665"/>
            </a:xfrm>
            <a:prstGeom prst="rect">
              <a:avLst/>
            </a:prstGeom>
            <a:noFill/>
          </p:spPr>
          <p:txBody>
            <a:bodyPr wrap="square" rtlCol="0">
              <a:spAutoFit/>
            </a:bodyPr>
            <a:lstStyle/>
            <a:p>
              <a:pPr algn="ctr"/>
              <a:r>
                <a:rPr lang="fr-FR" sz="2400" b="1" dirty="0">
                  <a:solidFill>
                    <a:schemeClr val="accent1">
                      <a:lumMod val="60000"/>
                      <a:lumOff val="40000"/>
                    </a:schemeClr>
                  </a:solidFill>
                  <a:latin typeface="Tw Cen MT" panose="020B0602020104020603" pitchFamily="34" charset="0"/>
                </a:rPr>
                <a:t>Performance</a:t>
              </a:r>
              <a:r>
                <a:rPr lang="fr-FR" sz="2400" b="1" dirty="0">
                  <a:solidFill>
                    <a:srgbClr val="FF5969"/>
                  </a:solidFill>
                  <a:latin typeface="Tw Cen MT" panose="020B0602020104020603" pitchFamily="34" charset="0"/>
                </a:rPr>
                <a:t> </a:t>
              </a:r>
              <a:endParaRPr lang="en-US" sz="3200" b="1" dirty="0">
                <a:solidFill>
                  <a:srgbClr val="FF5969"/>
                </a:solidFill>
                <a:latin typeface="Tw Cen MT" panose="020B0602020104020603" pitchFamily="34" charset="0"/>
              </a:endParaRPr>
            </a:p>
          </p:txBody>
        </p:sp>
        <p:sp>
          <p:nvSpPr>
            <p:cNvPr id="72" name="TextBox 78">
              <a:extLst>
                <a:ext uri="{FF2B5EF4-FFF2-40B4-BE49-F238E27FC236}">
                  <a16:creationId xmlns:a16="http://schemas.microsoft.com/office/drawing/2014/main" id="{F360BE38-1999-4821-AFA6-97D51C09731F}"/>
                </a:ext>
              </a:extLst>
            </p:cNvPr>
            <p:cNvSpPr txBox="1"/>
            <p:nvPr/>
          </p:nvSpPr>
          <p:spPr>
            <a:xfrm>
              <a:off x="1712347" y="2410521"/>
              <a:ext cx="3479324" cy="1077218"/>
            </a:xfrm>
            <a:prstGeom prst="rect">
              <a:avLst/>
            </a:prstGeom>
            <a:noFill/>
          </p:spPr>
          <p:txBody>
            <a:bodyPr wrap="square" rtlCol="0">
              <a:spAutoFit/>
            </a:bodyPr>
            <a:lstStyle/>
            <a:p>
              <a:pPr algn="l"/>
              <a:r>
                <a:rPr lang="fr-FR" sz="1600" b="0" i="0" dirty="0">
                  <a:effectLst/>
                  <a:latin typeface="Tw Cen MT" panose="020B0602020104020603" pitchFamily="34" charset="0"/>
                </a:rPr>
                <a:t>L’entrepôt de données doit être capable de gérer de grandes quantités de données pour garantir des performances optimales .</a:t>
              </a:r>
            </a:p>
          </p:txBody>
        </p:sp>
      </p:grpSp>
      <p:grpSp>
        <p:nvGrpSpPr>
          <p:cNvPr id="2" name="Groupe 1">
            <a:extLst>
              <a:ext uri="{FF2B5EF4-FFF2-40B4-BE49-F238E27FC236}">
                <a16:creationId xmlns:a16="http://schemas.microsoft.com/office/drawing/2014/main" id="{808D539D-7000-F6D5-BB68-C7F4AE756DB3}"/>
              </a:ext>
            </a:extLst>
          </p:cNvPr>
          <p:cNvGrpSpPr/>
          <p:nvPr/>
        </p:nvGrpSpPr>
        <p:grpSpPr>
          <a:xfrm>
            <a:off x="277868" y="2206658"/>
            <a:ext cx="1355733" cy="1107541"/>
            <a:chOff x="255547" y="2206658"/>
            <a:chExt cx="1355733" cy="1107541"/>
          </a:xfrm>
        </p:grpSpPr>
        <p:grpSp>
          <p:nvGrpSpPr>
            <p:cNvPr id="69" name="Groupe 68">
              <a:extLst>
                <a:ext uri="{FF2B5EF4-FFF2-40B4-BE49-F238E27FC236}">
                  <a16:creationId xmlns:a16="http://schemas.microsoft.com/office/drawing/2014/main" id="{125E7F9C-7E3E-44A2-A4BB-D9B8DB9D9BCB}"/>
                </a:ext>
              </a:extLst>
            </p:cNvPr>
            <p:cNvGrpSpPr/>
            <p:nvPr/>
          </p:nvGrpSpPr>
          <p:grpSpPr>
            <a:xfrm rot="16200000">
              <a:off x="379642" y="2082563"/>
              <a:ext cx="1107541" cy="1355731"/>
              <a:chOff x="2182235" y="2600591"/>
              <a:chExt cx="1805032" cy="2093021"/>
            </a:xfrm>
          </p:grpSpPr>
          <p:sp>
            <p:nvSpPr>
              <p:cNvPr id="81" name="Arc 80">
                <a:extLst>
                  <a:ext uri="{FF2B5EF4-FFF2-40B4-BE49-F238E27FC236}">
                    <a16:creationId xmlns:a16="http://schemas.microsoft.com/office/drawing/2014/main" id="{1D1C652E-4203-4E3B-A19A-4351FE40023E}"/>
                  </a:ext>
                </a:extLst>
              </p:cNvPr>
              <p:cNvSpPr/>
              <p:nvPr/>
            </p:nvSpPr>
            <p:spPr>
              <a:xfrm rot="8100000">
                <a:off x="2182235" y="2600591"/>
                <a:ext cx="1805032" cy="1805032"/>
              </a:xfrm>
              <a:prstGeom prst="arc">
                <a:avLst>
                  <a:gd name="adj1" fmla="val 13451617"/>
                  <a:gd name="adj2" fmla="val 2836592"/>
                </a:avLst>
              </a:prstGeom>
              <a:no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82" name="Groupe 81">
                <a:extLst>
                  <a:ext uri="{FF2B5EF4-FFF2-40B4-BE49-F238E27FC236}">
                    <a16:creationId xmlns:a16="http://schemas.microsoft.com/office/drawing/2014/main" id="{C8AA260F-6783-4A13-BF49-0E07F9B3E8AF}"/>
                  </a:ext>
                </a:extLst>
              </p:cNvPr>
              <p:cNvGrpSpPr/>
              <p:nvPr/>
            </p:nvGrpSpPr>
            <p:grpSpPr>
              <a:xfrm>
                <a:off x="2367292" y="2763438"/>
                <a:ext cx="1524000" cy="1930174"/>
                <a:chOff x="2367292" y="2763438"/>
                <a:chExt cx="1524000" cy="1930174"/>
              </a:xfrm>
            </p:grpSpPr>
            <p:cxnSp>
              <p:nvCxnSpPr>
                <p:cNvPr id="83" name="Straight Connector 33">
                  <a:extLst>
                    <a:ext uri="{FF2B5EF4-FFF2-40B4-BE49-F238E27FC236}">
                      <a16:creationId xmlns:a16="http://schemas.microsoft.com/office/drawing/2014/main" id="{A36741FB-E61A-4F51-B54D-D8847E073C98}"/>
                    </a:ext>
                  </a:extLst>
                </p:cNvPr>
                <p:cNvCxnSpPr>
                  <a:cxnSpLocks/>
                </p:cNvCxnSpPr>
                <p:nvPr/>
              </p:nvCxnSpPr>
              <p:spPr>
                <a:xfrm flipV="1">
                  <a:off x="3140518" y="4287439"/>
                  <a:ext cx="0" cy="312963"/>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4" name="Oval 34">
                  <a:extLst>
                    <a:ext uri="{FF2B5EF4-FFF2-40B4-BE49-F238E27FC236}">
                      <a16:creationId xmlns:a16="http://schemas.microsoft.com/office/drawing/2014/main" id="{F36B9942-1C75-46A8-9E92-AF89AE7A013C}"/>
                    </a:ext>
                  </a:extLst>
                </p:cNvPr>
                <p:cNvSpPr/>
                <p:nvPr/>
              </p:nvSpPr>
              <p:spPr>
                <a:xfrm>
                  <a:off x="2367292" y="2763438"/>
                  <a:ext cx="1524000" cy="1524000"/>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35">
                  <a:extLst>
                    <a:ext uri="{FF2B5EF4-FFF2-40B4-BE49-F238E27FC236}">
                      <a16:creationId xmlns:a16="http://schemas.microsoft.com/office/drawing/2014/main" id="{C7566C38-F8EC-4668-841B-812E391F65B5}"/>
                    </a:ext>
                  </a:extLst>
                </p:cNvPr>
                <p:cNvSpPr/>
                <p:nvPr/>
              </p:nvSpPr>
              <p:spPr>
                <a:xfrm>
                  <a:off x="2455398" y="2851544"/>
                  <a:ext cx="1347788" cy="134778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36">
                  <a:extLst>
                    <a:ext uri="{FF2B5EF4-FFF2-40B4-BE49-F238E27FC236}">
                      <a16:creationId xmlns:a16="http://schemas.microsoft.com/office/drawing/2014/main" id="{594D13EA-E289-470C-9A8B-1DF7EFEE7C80}"/>
                    </a:ext>
                  </a:extLst>
                </p:cNvPr>
                <p:cNvSpPr/>
                <p:nvPr/>
              </p:nvSpPr>
              <p:spPr>
                <a:xfrm>
                  <a:off x="2526836" y="2922982"/>
                  <a:ext cx="1204912" cy="1204912"/>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43">
                  <a:extLst>
                    <a:ext uri="{FF2B5EF4-FFF2-40B4-BE49-F238E27FC236}">
                      <a16:creationId xmlns:a16="http://schemas.microsoft.com/office/drawing/2014/main" id="{6E05C903-7915-4A8D-8F59-5828A44A3DA9}"/>
                    </a:ext>
                  </a:extLst>
                </p:cNvPr>
                <p:cNvSpPr/>
                <p:nvPr/>
              </p:nvSpPr>
              <p:spPr>
                <a:xfrm>
                  <a:off x="3096294" y="4600402"/>
                  <a:ext cx="93210" cy="93210"/>
                </a:xfrm>
                <a:prstGeom prst="ellipse">
                  <a:avLst/>
                </a:prstGeom>
                <a:noFill/>
                <a:ln w="19050">
                  <a:solidFill>
                    <a:srgbClr val="FF5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6">
                  <a:extLst>
                    <a:ext uri="{FF2B5EF4-FFF2-40B4-BE49-F238E27FC236}">
                      <a16:creationId xmlns:a16="http://schemas.microsoft.com/office/drawing/2014/main" id="{8DD189EB-E726-4220-AE0A-E5A60B922EC1}"/>
                    </a:ext>
                  </a:extLst>
                </p:cNvPr>
                <p:cNvGrpSpPr/>
                <p:nvPr/>
              </p:nvGrpSpPr>
              <p:grpSpPr>
                <a:xfrm>
                  <a:off x="2763453" y="3248633"/>
                  <a:ext cx="732078" cy="641976"/>
                  <a:chOff x="1640798" y="2149003"/>
                  <a:chExt cx="464344" cy="407194"/>
                </a:xfrm>
                <a:solidFill>
                  <a:srgbClr val="FF5969"/>
                </a:solidFill>
              </p:grpSpPr>
              <p:sp>
                <p:nvSpPr>
                  <p:cNvPr id="89" name="AutoShape 147">
                    <a:extLst>
                      <a:ext uri="{FF2B5EF4-FFF2-40B4-BE49-F238E27FC236}">
                        <a16:creationId xmlns:a16="http://schemas.microsoft.com/office/drawing/2014/main" id="{AACD4C3F-0BAB-4E3E-8A05-42B743232DEA}"/>
                      </a:ext>
                    </a:extLst>
                  </p:cNvPr>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0" name="AutoShape 148">
                    <a:extLst>
                      <a:ext uri="{FF2B5EF4-FFF2-40B4-BE49-F238E27FC236}">
                        <a16:creationId xmlns:a16="http://schemas.microsoft.com/office/drawing/2014/main" id="{AF2B0736-73FC-46D3-9A44-438CE8809B34}"/>
                      </a:ext>
                    </a:extLst>
                  </p:cNvPr>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grpSp>
          <p:nvGrpSpPr>
            <p:cNvPr id="73" name="Groupe 72">
              <a:extLst>
                <a:ext uri="{FF2B5EF4-FFF2-40B4-BE49-F238E27FC236}">
                  <a16:creationId xmlns:a16="http://schemas.microsoft.com/office/drawing/2014/main" id="{CFC9DA18-7742-43F1-83AA-FAC7BE9A83BD}"/>
                </a:ext>
              </a:extLst>
            </p:cNvPr>
            <p:cNvGrpSpPr/>
            <p:nvPr/>
          </p:nvGrpSpPr>
          <p:grpSpPr>
            <a:xfrm rot="16200000">
              <a:off x="518604" y="2107975"/>
              <a:ext cx="935104" cy="1250248"/>
              <a:chOff x="2367292" y="2763438"/>
              <a:chExt cx="1524000" cy="1930174"/>
            </a:xfrm>
          </p:grpSpPr>
          <p:sp>
            <p:nvSpPr>
              <p:cNvPr id="74" name="Oval 34">
                <a:extLst>
                  <a:ext uri="{FF2B5EF4-FFF2-40B4-BE49-F238E27FC236}">
                    <a16:creationId xmlns:a16="http://schemas.microsoft.com/office/drawing/2014/main" id="{F04090CF-56DE-45B6-97C0-B898E25D6321}"/>
                  </a:ext>
                </a:extLst>
              </p:cNvPr>
              <p:cNvSpPr/>
              <p:nvPr/>
            </p:nvSpPr>
            <p:spPr>
              <a:xfrm>
                <a:off x="2367292" y="2763438"/>
                <a:ext cx="1524000" cy="1524000"/>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35">
                <a:extLst>
                  <a:ext uri="{FF2B5EF4-FFF2-40B4-BE49-F238E27FC236}">
                    <a16:creationId xmlns:a16="http://schemas.microsoft.com/office/drawing/2014/main" id="{DB9846EC-5889-48B4-9034-4CE5D173FD86}"/>
                  </a:ext>
                </a:extLst>
              </p:cNvPr>
              <p:cNvSpPr/>
              <p:nvPr/>
            </p:nvSpPr>
            <p:spPr>
              <a:xfrm>
                <a:off x="2455398" y="2851544"/>
                <a:ext cx="1347788" cy="134778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36">
                <a:extLst>
                  <a:ext uri="{FF2B5EF4-FFF2-40B4-BE49-F238E27FC236}">
                    <a16:creationId xmlns:a16="http://schemas.microsoft.com/office/drawing/2014/main" id="{5126C926-3BC8-444E-A9F7-C2B32912E1AC}"/>
                  </a:ext>
                </a:extLst>
              </p:cNvPr>
              <p:cNvSpPr/>
              <p:nvPr/>
            </p:nvSpPr>
            <p:spPr>
              <a:xfrm>
                <a:off x="2532234" y="2919522"/>
                <a:ext cx="1204912" cy="120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43">
                <a:extLst>
                  <a:ext uri="{FF2B5EF4-FFF2-40B4-BE49-F238E27FC236}">
                    <a16:creationId xmlns:a16="http://schemas.microsoft.com/office/drawing/2014/main" id="{8341E4F4-2433-49D5-81BF-9F992107BB6A}"/>
                  </a:ext>
                </a:extLst>
              </p:cNvPr>
              <p:cNvSpPr/>
              <p:nvPr/>
            </p:nvSpPr>
            <p:spPr>
              <a:xfrm>
                <a:off x="3096294" y="4600402"/>
                <a:ext cx="93210" cy="93210"/>
              </a:xfrm>
              <a:prstGeom prst="ellipse">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8" name="Image 67">
              <a:extLst>
                <a:ext uri="{FF2B5EF4-FFF2-40B4-BE49-F238E27FC236}">
                  <a16:creationId xmlns:a16="http://schemas.microsoft.com/office/drawing/2014/main" id="{4E90F158-5FB2-4726-BF35-DCD6E92741F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0058" y="2438273"/>
              <a:ext cx="541136" cy="541136"/>
            </a:xfrm>
            <a:prstGeom prst="rect">
              <a:avLst/>
            </a:prstGeom>
          </p:spPr>
        </p:pic>
      </p:grpSp>
    </p:spTree>
    <p:extLst>
      <p:ext uri="{BB962C8B-B14F-4D97-AF65-F5344CB8AC3E}">
        <p14:creationId xmlns:p14="http://schemas.microsoft.com/office/powerpoint/2010/main" val="26337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6 L 0.23528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1E8DF3-0B43-4139-9C1F-4AB204738561}"/>
              </a:ext>
            </a:extLst>
          </p:cNvPr>
          <p:cNvSpPr/>
          <p:nvPr/>
        </p:nvSpPr>
        <p:spPr>
          <a:xfrm>
            <a:off x="-95017" y="-8864"/>
            <a:ext cx="12410234" cy="69544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 name="Groupe 1">
            <a:extLst>
              <a:ext uri="{FF2B5EF4-FFF2-40B4-BE49-F238E27FC236}">
                <a16:creationId xmlns:a16="http://schemas.microsoft.com/office/drawing/2014/main" id="{C9D5BC28-393A-3410-F512-3F3C06D6359C}"/>
              </a:ext>
            </a:extLst>
          </p:cNvPr>
          <p:cNvGrpSpPr/>
          <p:nvPr/>
        </p:nvGrpSpPr>
        <p:grpSpPr>
          <a:xfrm>
            <a:off x="-95017" y="-8864"/>
            <a:ext cx="4026327" cy="2112967"/>
            <a:chOff x="-95017" y="-8864"/>
            <a:chExt cx="4026327" cy="2112967"/>
          </a:xfrm>
        </p:grpSpPr>
        <p:sp>
          <p:nvSpPr>
            <p:cNvPr id="10" name="Rectangle 9">
              <a:extLst>
                <a:ext uri="{FF2B5EF4-FFF2-40B4-BE49-F238E27FC236}">
                  <a16:creationId xmlns:a16="http://schemas.microsoft.com/office/drawing/2014/main" id="{47932B55-7E84-4115-B788-8DFB148D951F}"/>
                </a:ext>
              </a:extLst>
            </p:cNvPr>
            <p:cNvSpPr/>
            <p:nvPr/>
          </p:nvSpPr>
          <p:spPr>
            <a:xfrm>
              <a:off x="-95017" y="-8864"/>
              <a:ext cx="4026327" cy="21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pic>
          <p:nvPicPr>
            <p:cNvPr id="7" name="Picture 5">
              <a:extLst>
                <a:ext uri="{FF2B5EF4-FFF2-40B4-BE49-F238E27FC236}">
                  <a16:creationId xmlns:a16="http://schemas.microsoft.com/office/drawing/2014/main" id="{C71FF0E7-D560-FC1C-E9AC-6DFEB27EAF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303999" y="290365"/>
              <a:ext cx="3228294" cy="1514508"/>
            </a:xfrm>
            <a:prstGeom prst="rect">
              <a:avLst/>
            </a:prstGeom>
            <a:noFill/>
          </p:spPr>
        </p:pic>
      </p:grpSp>
      <p:grpSp>
        <p:nvGrpSpPr>
          <p:cNvPr id="15" name="Groupe 14">
            <a:extLst>
              <a:ext uri="{FF2B5EF4-FFF2-40B4-BE49-F238E27FC236}">
                <a16:creationId xmlns:a16="http://schemas.microsoft.com/office/drawing/2014/main" id="{2006C4C7-5AC0-F223-2386-2DE672A525FF}"/>
              </a:ext>
            </a:extLst>
          </p:cNvPr>
          <p:cNvGrpSpPr/>
          <p:nvPr/>
        </p:nvGrpSpPr>
        <p:grpSpPr>
          <a:xfrm>
            <a:off x="8411780" y="-8864"/>
            <a:ext cx="3903437" cy="2112967"/>
            <a:chOff x="8411780" y="-8864"/>
            <a:chExt cx="4026327" cy="2112967"/>
          </a:xfrm>
        </p:grpSpPr>
        <p:sp>
          <p:nvSpPr>
            <p:cNvPr id="22" name="Rectangle 21">
              <a:extLst>
                <a:ext uri="{FF2B5EF4-FFF2-40B4-BE49-F238E27FC236}">
                  <a16:creationId xmlns:a16="http://schemas.microsoft.com/office/drawing/2014/main" id="{803F7897-A30D-4B38-9763-7DEB0F4FFF58}"/>
                </a:ext>
              </a:extLst>
            </p:cNvPr>
            <p:cNvSpPr/>
            <p:nvPr/>
          </p:nvSpPr>
          <p:spPr>
            <a:xfrm>
              <a:off x="8411780" y="-8864"/>
              <a:ext cx="4026327" cy="21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pic>
          <p:nvPicPr>
            <p:cNvPr id="6" name="Image 41" descr="C:\Users\hassen akrout\AppData\Local\Microsoft\Windows\INetCache\Content.MSO\FC5D976D.tmp">
              <a:extLst>
                <a:ext uri="{FF2B5EF4-FFF2-40B4-BE49-F238E27FC236}">
                  <a16:creationId xmlns:a16="http://schemas.microsoft.com/office/drawing/2014/main" id="{0B3707B8-AEBC-B10A-6198-EEC9F726D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664724" y="491761"/>
              <a:ext cx="3520438" cy="1111717"/>
            </a:xfrm>
            <a:prstGeom prst="rect">
              <a:avLst/>
            </a:prstGeom>
            <a:noFill/>
          </p:spPr>
        </p:pic>
      </p:grpSp>
      <p:grpSp>
        <p:nvGrpSpPr>
          <p:cNvPr id="11" name="Groupe 10">
            <a:extLst>
              <a:ext uri="{FF2B5EF4-FFF2-40B4-BE49-F238E27FC236}">
                <a16:creationId xmlns:a16="http://schemas.microsoft.com/office/drawing/2014/main" id="{D3142717-9B4B-5761-74D9-218E79E099D0}"/>
              </a:ext>
            </a:extLst>
          </p:cNvPr>
          <p:cNvGrpSpPr/>
          <p:nvPr/>
        </p:nvGrpSpPr>
        <p:grpSpPr>
          <a:xfrm>
            <a:off x="-95017" y="2330245"/>
            <a:ext cx="4026327" cy="2281084"/>
            <a:chOff x="-95017" y="2330245"/>
            <a:chExt cx="4026327" cy="2281084"/>
          </a:xfrm>
        </p:grpSpPr>
        <p:sp>
          <p:nvSpPr>
            <p:cNvPr id="19" name="Rectangle 18">
              <a:extLst>
                <a:ext uri="{FF2B5EF4-FFF2-40B4-BE49-F238E27FC236}">
                  <a16:creationId xmlns:a16="http://schemas.microsoft.com/office/drawing/2014/main" id="{F1499AB9-BDC6-4810-989F-33C51C364CDC}"/>
                </a:ext>
              </a:extLst>
            </p:cNvPr>
            <p:cNvSpPr/>
            <p:nvPr/>
          </p:nvSpPr>
          <p:spPr>
            <a:xfrm>
              <a:off x="-95017" y="2330245"/>
              <a:ext cx="4026327" cy="228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pic>
          <p:nvPicPr>
            <p:cNvPr id="4" name="Image 26">
              <a:extLst>
                <a:ext uri="{FF2B5EF4-FFF2-40B4-BE49-F238E27FC236}">
                  <a16:creationId xmlns:a16="http://schemas.microsoft.com/office/drawing/2014/main" id="{4D8563FA-2C4F-251A-B674-B42647324D9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75506" y="2852726"/>
              <a:ext cx="3685281" cy="1261040"/>
            </a:xfrm>
            <a:prstGeom prst="rect">
              <a:avLst/>
            </a:prstGeom>
            <a:noFill/>
          </p:spPr>
        </p:pic>
      </p:grpSp>
      <p:grpSp>
        <p:nvGrpSpPr>
          <p:cNvPr id="12" name="Groupe 11">
            <a:extLst>
              <a:ext uri="{FF2B5EF4-FFF2-40B4-BE49-F238E27FC236}">
                <a16:creationId xmlns:a16="http://schemas.microsoft.com/office/drawing/2014/main" id="{2800DF13-A8F6-D1D8-76AA-5F0999CA1834}"/>
              </a:ext>
            </a:extLst>
          </p:cNvPr>
          <p:cNvGrpSpPr/>
          <p:nvPr/>
        </p:nvGrpSpPr>
        <p:grpSpPr>
          <a:xfrm>
            <a:off x="-95017" y="4832582"/>
            <a:ext cx="4026327" cy="2112967"/>
            <a:chOff x="-95017" y="4832582"/>
            <a:chExt cx="4026327" cy="2112967"/>
          </a:xfrm>
        </p:grpSpPr>
        <p:sp>
          <p:nvSpPr>
            <p:cNvPr id="20" name="Rectangle 19">
              <a:extLst>
                <a:ext uri="{FF2B5EF4-FFF2-40B4-BE49-F238E27FC236}">
                  <a16:creationId xmlns:a16="http://schemas.microsoft.com/office/drawing/2014/main" id="{A34E2BBE-E3F6-42EA-B826-5636FFBD952E}"/>
                </a:ext>
              </a:extLst>
            </p:cNvPr>
            <p:cNvSpPr/>
            <p:nvPr/>
          </p:nvSpPr>
          <p:spPr>
            <a:xfrm>
              <a:off x="-95017" y="4832582"/>
              <a:ext cx="4026327" cy="21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pic>
          <p:nvPicPr>
            <p:cNvPr id="8" name="Picture 3" descr="▷ All SQL Server Updates | Aleson ITC">
              <a:extLst>
                <a:ext uri="{FF2B5EF4-FFF2-40B4-BE49-F238E27FC236}">
                  <a16:creationId xmlns:a16="http://schemas.microsoft.com/office/drawing/2014/main" id="{4D1E01C5-B127-C198-F278-B3D4454BF4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28822" y="5246566"/>
              <a:ext cx="3893937" cy="1284999"/>
            </a:xfrm>
            <a:prstGeom prst="rect">
              <a:avLst/>
            </a:prstGeom>
            <a:noFill/>
          </p:spPr>
        </p:pic>
      </p:grpSp>
      <p:sp>
        <p:nvSpPr>
          <p:cNvPr id="3" name="ZoneTexte 2">
            <a:extLst>
              <a:ext uri="{FF2B5EF4-FFF2-40B4-BE49-F238E27FC236}">
                <a16:creationId xmlns:a16="http://schemas.microsoft.com/office/drawing/2014/main" id="{88304413-3066-3C37-D828-AECE76CACAC6}"/>
              </a:ext>
            </a:extLst>
          </p:cNvPr>
          <p:cNvSpPr txBox="1"/>
          <p:nvPr/>
        </p:nvSpPr>
        <p:spPr>
          <a:xfrm>
            <a:off x="4890620" y="3510116"/>
            <a:ext cx="6465287" cy="171576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b="1" u="none" strike="noStrike" kern="1200" cap="none" spc="0" normalizeH="0" baseline="0" noProof="0" dirty="0">
                <a:ln>
                  <a:noFill/>
                </a:ln>
                <a:solidFill>
                  <a:schemeClr val="bg1">
                    <a:lumMod val="95000"/>
                  </a:schemeClr>
                </a:solidFill>
                <a:effectLst/>
                <a:uLnTx/>
                <a:uFillTx/>
                <a:latin typeface="Calibri Light" panose="020F0302020204030204"/>
              </a:rPr>
              <a:t>LES OUTILS DE DEVELOPPEMENT</a:t>
            </a:r>
            <a:endParaRPr kumimoji="0" lang="en-US" sz="5400" u="none" strike="noStrike" kern="1200" cap="none" spc="0" normalizeH="0" baseline="0" noProof="0" dirty="0">
              <a:ln>
                <a:noFill/>
              </a:ln>
              <a:solidFill>
                <a:schemeClr val="bg1">
                  <a:lumMod val="95000"/>
                </a:schemeClr>
              </a:solidFill>
              <a:effectLst/>
              <a:uLnTx/>
              <a:uFillTx/>
              <a:latin typeface="Calibri Light" panose="020F0302020204030204"/>
            </a:endParaRPr>
          </a:p>
        </p:txBody>
      </p:sp>
      <p:grpSp>
        <p:nvGrpSpPr>
          <p:cNvPr id="13" name="Groupe 12">
            <a:extLst>
              <a:ext uri="{FF2B5EF4-FFF2-40B4-BE49-F238E27FC236}">
                <a16:creationId xmlns:a16="http://schemas.microsoft.com/office/drawing/2014/main" id="{178E95C4-9A67-EBD2-EAF3-081B6884295F}"/>
              </a:ext>
            </a:extLst>
          </p:cNvPr>
          <p:cNvGrpSpPr/>
          <p:nvPr/>
        </p:nvGrpSpPr>
        <p:grpSpPr>
          <a:xfrm>
            <a:off x="4158381" y="-8864"/>
            <a:ext cx="4026327" cy="2112967"/>
            <a:chOff x="4158381" y="-8864"/>
            <a:chExt cx="4026327" cy="2112967"/>
          </a:xfrm>
        </p:grpSpPr>
        <p:sp>
          <p:nvSpPr>
            <p:cNvPr id="21" name="Rectangle 20">
              <a:extLst>
                <a:ext uri="{FF2B5EF4-FFF2-40B4-BE49-F238E27FC236}">
                  <a16:creationId xmlns:a16="http://schemas.microsoft.com/office/drawing/2014/main" id="{FA5D898C-A9DD-45D5-9AAE-B2FA4F6CF27C}"/>
                </a:ext>
              </a:extLst>
            </p:cNvPr>
            <p:cNvSpPr/>
            <p:nvPr/>
          </p:nvSpPr>
          <p:spPr>
            <a:xfrm>
              <a:off x="4158381" y="-8864"/>
              <a:ext cx="4026327" cy="21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pic>
          <p:nvPicPr>
            <p:cNvPr id="5" name="Image 4">
              <a:extLst>
                <a:ext uri="{FF2B5EF4-FFF2-40B4-BE49-F238E27FC236}">
                  <a16:creationId xmlns:a16="http://schemas.microsoft.com/office/drawing/2014/main" id="{607E1B48-D4A9-4A3E-871C-42A6348D2F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4006" y="233425"/>
              <a:ext cx="3175077" cy="1628389"/>
            </a:xfrm>
            <a:prstGeom prst="rect">
              <a:avLst/>
            </a:prstGeom>
          </p:spPr>
        </p:pic>
      </p:grpSp>
      <p:cxnSp>
        <p:nvCxnSpPr>
          <p:cNvPr id="9" name="Connecteur droit 8">
            <a:extLst>
              <a:ext uri="{FF2B5EF4-FFF2-40B4-BE49-F238E27FC236}">
                <a16:creationId xmlns:a16="http://schemas.microsoft.com/office/drawing/2014/main" id="{2027349E-1C41-491F-BBDC-9DA0230D787C}"/>
              </a:ext>
            </a:extLst>
          </p:cNvPr>
          <p:cNvCxnSpPr>
            <a:cxnSpLocks/>
          </p:cNvCxnSpPr>
          <p:nvPr/>
        </p:nvCxnSpPr>
        <p:spPr>
          <a:xfrm>
            <a:off x="5031506" y="5338916"/>
            <a:ext cx="5545393"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70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19EF3562-1DF8-AFB4-766D-6FF13C391409}"/>
              </a:ext>
            </a:extLst>
          </p:cNvPr>
          <p:cNvGrpSpPr/>
          <p:nvPr/>
        </p:nvGrpSpPr>
        <p:grpSpPr>
          <a:xfrm>
            <a:off x="0" y="0"/>
            <a:ext cx="12192000" cy="6858000"/>
            <a:chOff x="-4084320" y="7650480"/>
            <a:chExt cx="12192000" cy="6858000"/>
          </a:xfrm>
        </p:grpSpPr>
        <p:pic>
          <p:nvPicPr>
            <p:cNvPr id="3" name="Image 2">
              <a:extLst>
                <a:ext uri="{FF2B5EF4-FFF2-40B4-BE49-F238E27FC236}">
                  <a16:creationId xmlns:a16="http://schemas.microsoft.com/office/drawing/2014/main" id="{87D8960D-7A09-4835-ABBE-402AD8250104}"/>
                </a:ext>
              </a:extLst>
            </p:cNvPr>
            <p:cNvPicPr>
              <a:picLocks noChangeAspect="1"/>
            </p:cNvPicPr>
            <p:nvPr/>
          </p:nvPicPr>
          <p:blipFill rotWithShape="1">
            <a:blip r:embed="rId3">
              <a:extLst>
                <a:ext uri="{28A0092B-C50C-407E-A947-70E740481C1C}">
                  <a14:useLocalDpi xmlns:a14="http://schemas.microsoft.com/office/drawing/2010/main" val="0"/>
                </a:ext>
              </a:extLst>
            </a:blip>
            <a:srcRect l="3385" t="10716" r="3385" b="10716"/>
            <a:stretch/>
          </p:blipFill>
          <p:spPr>
            <a:xfrm>
              <a:off x="-4084320" y="7650480"/>
              <a:ext cx="12192000" cy="6858000"/>
            </a:xfrm>
            <a:prstGeom prst="rect">
              <a:avLst/>
            </a:prstGeom>
          </p:spPr>
        </p:pic>
        <p:sp>
          <p:nvSpPr>
            <p:cNvPr id="4" name="Rectangle 3">
              <a:extLst>
                <a:ext uri="{FF2B5EF4-FFF2-40B4-BE49-F238E27FC236}">
                  <a16:creationId xmlns:a16="http://schemas.microsoft.com/office/drawing/2014/main" id="{DC5E871E-7AC6-ADFD-CF7A-6979DA1456E5}"/>
                </a:ext>
              </a:extLst>
            </p:cNvPr>
            <p:cNvSpPr/>
            <p:nvPr/>
          </p:nvSpPr>
          <p:spPr>
            <a:xfrm>
              <a:off x="-4084320" y="7650480"/>
              <a:ext cx="12192000" cy="6858000"/>
            </a:xfrm>
            <a:prstGeom prst="rect">
              <a:avLst/>
            </a:prstGeom>
            <a:solidFill>
              <a:schemeClr val="accent1">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e 6">
            <a:extLst>
              <a:ext uri="{FF2B5EF4-FFF2-40B4-BE49-F238E27FC236}">
                <a16:creationId xmlns:a16="http://schemas.microsoft.com/office/drawing/2014/main" id="{C036D612-0B3B-6DCB-1BAC-2DEACCF81A96}"/>
              </a:ext>
            </a:extLst>
          </p:cNvPr>
          <p:cNvGrpSpPr/>
          <p:nvPr/>
        </p:nvGrpSpPr>
        <p:grpSpPr>
          <a:xfrm>
            <a:off x="-12192000" y="2407920"/>
            <a:ext cx="12192000" cy="2042160"/>
            <a:chOff x="0" y="2407920"/>
            <a:chExt cx="12192000" cy="2042160"/>
          </a:xfrm>
        </p:grpSpPr>
        <p:sp>
          <p:nvSpPr>
            <p:cNvPr id="5" name="Rectangle 4">
              <a:extLst>
                <a:ext uri="{FF2B5EF4-FFF2-40B4-BE49-F238E27FC236}">
                  <a16:creationId xmlns:a16="http://schemas.microsoft.com/office/drawing/2014/main" id="{E67A1B2A-485B-0E62-2540-8CB96C51D317}"/>
                </a:ext>
              </a:extLst>
            </p:cNvPr>
            <p:cNvSpPr/>
            <p:nvPr/>
          </p:nvSpPr>
          <p:spPr>
            <a:xfrm>
              <a:off x="0" y="2407920"/>
              <a:ext cx="12192000" cy="204216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C805F094-1A09-E7C9-80F1-E17D3F9B2E91}"/>
                </a:ext>
              </a:extLst>
            </p:cNvPr>
            <p:cNvSpPr txBox="1"/>
            <p:nvPr/>
          </p:nvSpPr>
          <p:spPr>
            <a:xfrm>
              <a:off x="339969" y="2844224"/>
              <a:ext cx="11512062" cy="1169551"/>
            </a:xfrm>
            <a:prstGeom prst="rect">
              <a:avLst/>
            </a:prstGeom>
            <a:noFill/>
          </p:spPr>
          <p:txBody>
            <a:bodyPr wrap="square" rtlCol="0">
              <a:spAutoFit/>
            </a:bodyPr>
            <a:lstStyle/>
            <a:p>
              <a:r>
                <a:rPr lang="fr-FR" sz="7000" b="1" i="1" dirty="0">
                  <a:latin typeface="Tw Cen MT" panose="020B0602020104020603" pitchFamily="34" charset="0"/>
                </a:rPr>
                <a:t>MODELISATION CONCEPTUELLE</a:t>
              </a:r>
            </a:p>
          </p:txBody>
        </p:sp>
      </p:grpSp>
    </p:spTree>
    <p:extLst>
      <p:ext uri="{BB962C8B-B14F-4D97-AF65-F5344CB8AC3E}">
        <p14:creationId xmlns:p14="http://schemas.microsoft.com/office/powerpoint/2010/main" val="366044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1 0 " pathEditMode="relative" rAng="0" ptsTypes="AA">
                                      <p:cBhvr>
                                        <p:cTn id="6" dur="2000" fill="hold"/>
                                        <p:tgtEl>
                                          <p:spTgt spid="7"/>
                                        </p:tgtEl>
                                        <p:attrNameLst>
                                          <p:attrName>ppt_x</p:attrName>
                                          <p:attrName>ppt_y</p:attrName>
                                        </p:attrNameLst>
                                      </p:cBhvr>
                                      <p:rCtr x="50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2"/>
                  </a:solidFill>
                </a:rPr>
                <a:t>      CYCLE DE VIE D’UN PROJET DECISIONNEL</a:t>
              </a:r>
              <a:endParaRPr lang="fr-TN" sz="3600" b="1" dirty="0">
                <a:solidFill>
                  <a:schemeClr val="bg2"/>
                </a:solidFill>
              </a:endParaRP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18947"/>
            <a:ext cx="2764769" cy="523220"/>
            <a:chOff x="-3750196" y="5753785"/>
            <a:chExt cx="3319286" cy="1031169"/>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366452" y="5753785"/>
              <a:ext cx="2935542" cy="1031169"/>
            </a:xfrm>
            <a:prstGeom prst="rect">
              <a:avLst/>
            </a:prstGeom>
            <a:noFill/>
            <a:ln>
              <a:noFill/>
            </a:ln>
          </p:spPr>
          <p:txBody>
            <a:bodyPr wrap="square">
              <a:spAutoFit/>
            </a:bodyPr>
            <a:lstStyle/>
            <a:p>
              <a:r>
                <a:rPr lang="en-US" sz="14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MODELISATION CONCEPTUELLE</a:t>
              </a:r>
              <a:endParaRPr lang="fr-TN" sz="14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grpSp>
      <p:pic>
        <p:nvPicPr>
          <p:cNvPr id="13" name="Image 12" descr="Une image contenant texte, capture d’écran, Police, Rectangle&#10;&#10;Description générée automatiquement">
            <a:extLst>
              <a:ext uri="{FF2B5EF4-FFF2-40B4-BE49-F238E27FC236}">
                <a16:creationId xmlns:a16="http://schemas.microsoft.com/office/drawing/2014/main" id="{B263A3EB-6F43-45A6-B95E-0DFFFBF30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57" y="1682396"/>
            <a:ext cx="9677663" cy="4437749"/>
          </a:xfrm>
          <a:prstGeom prst="rect">
            <a:avLst/>
          </a:prstGeom>
        </p:spPr>
      </p:pic>
      <p:sp>
        <p:nvSpPr>
          <p:cNvPr id="14" name="Rectangle 13">
            <a:extLst>
              <a:ext uri="{FF2B5EF4-FFF2-40B4-BE49-F238E27FC236}">
                <a16:creationId xmlns:a16="http://schemas.microsoft.com/office/drawing/2014/main" id="{F6BCC05A-5958-4DAB-A7C2-724FB39B6567}"/>
              </a:ext>
            </a:extLst>
          </p:cNvPr>
          <p:cNvSpPr/>
          <p:nvPr/>
        </p:nvSpPr>
        <p:spPr>
          <a:xfrm>
            <a:off x="4032277" y="3308290"/>
            <a:ext cx="2423160" cy="8801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47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7.40741E-7 L 0.23529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SCHEMA MULTIDIMENSIONNEL</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18947"/>
            <a:ext cx="2764769" cy="523220"/>
            <a:chOff x="-3750196" y="5753785"/>
            <a:chExt cx="3319286" cy="1031169"/>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366452" y="5753785"/>
              <a:ext cx="2935542" cy="1031169"/>
            </a:xfrm>
            <a:prstGeom prst="rect">
              <a:avLst/>
            </a:prstGeom>
            <a:noFill/>
            <a:ln>
              <a:noFill/>
            </a:ln>
          </p:spPr>
          <p:txBody>
            <a:bodyPr wrap="square">
              <a:spAutoFit/>
            </a:bodyPr>
            <a:lstStyle/>
            <a:p>
              <a:r>
                <a:rPr lang="en-US" sz="14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MODELISATION CONCEPTUELLE</a:t>
              </a:r>
              <a:endParaRPr lang="fr-TN" sz="14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grpSp>
      <p:grpSp>
        <p:nvGrpSpPr>
          <p:cNvPr id="12" name="Groupe 11">
            <a:extLst>
              <a:ext uri="{FF2B5EF4-FFF2-40B4-BE49-F238E27FC236}">
                <a16:creationId xmlns:a16="http://schemas.microsoft.com/office/drawing/2014/main" id="{1F50A557-CE3B-4F18-9966-4D2195566EE7}"/>
              </a:ext>
            </a:extLst>
          </p:cNvPr>
          <p:cNvGrpSpPr/>
          <p:nvPr/>
        </p:nvGrpSpPr>
        <p:grpSpPr>
          <a:xfrm>
            <a:off x="1808155" y="1415418"/>
            <a:ext cx="8026151" cy="5048311"/>
            <a:chOff x="2457276" y="904844"/>
            <a:chExt cx="8026151" cy="5048311"/>
          </a:xfrm>
        </p:grpSpPr>
        <p:grpSp>
          <p:nvGrpSpPr>
            <p:cNvPr id="15" name="Groupe 14">
              <a:extLst>
                <a:ext uri="{FF2B5EF4-FFF2-40B4-BE49-F238E27FC236}">
                  <a16:creationId xmlns:a16="http://schemas.microsoft.com/office/drawing/2014/main" id="{8C32E3AA-E4AB-486B-9C8E-940B5A462310}"/>
                </a:ext>
              </a:extLst>
            </p:cNvPr>
            <p:cNvGrpSpPr/>
            <p:nvPr/>
          </p:nvGrpSpPr>
          <p:grpSpPr>
            <a:xfrm>
              <a:off x="4799718" y="2561598"/>
              <a:ext cx="1248197" cy="1341822"/>
              <a:chOff x="4838541" y="1340768"/>
              <a:chExt cx="1317635" cy="1368152"/>
            </a:xfrm>
          </p:grpSpPr>
          <p:sp>
            <p:nvSpPr>
              <p:cNvPr id="56" name="Rectangle 55">
                <a:extLst>
                  <a:ext uri="{FF2B5EF4-FFF2-40B4-BE49-F238E27FC236}">
                    <a16:creationId xmlns:a16="http://schemas.microsoft.com/office/drawing/2014/main" id="{44EEFCC0-66AB-478E-AF00-578E8232A420}"/>
                  </a:ext>
                </a:extLst>
              </p:cNvPr>
              <p:cNvSpPr/>
              <p:nvPr/>
            </p:nvSpPr>
            <p:spPr>
              <a:xfrm>
                <a:off x="4838541" y="1340768"/>
                <a:ext cx="1317635" cy="1368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Mesure 1</a:t>
                </a:r>
              </a:p>
              <a:p>
                <a:pPr algn="ctr"/>
                <a:r>
                  <a:rPr lang="fr-FR" dirty="0"/>
                  <a:t>Mesure 2</a:t>
                </a:r>
              </a:p>
            </p:txBody>
          </p:sp>
          <p:sp>
            <p:nvSpPr>
              <p:cNvPr id="57" name="Rectangle 56">
                <a:extLst>
                  <a:ext uri="{FF2B5EF4-FFF2-40B4-BE49-F238E27FC236}">
                    <a16:creationId xmlns:a16="http://schemas.microsoft.com/office/drawing/2014/main" id="{5C5A716A-A569-41D5-A6A2-B73022990C46}"/>
                  </a:ext>
                </a:extLst>
              </p:cNvPr>
              <p:cNvSpPr/>
              <p:nvPr/>
            </p:nvSpPr>
            <p:spPr>
              <a:xfrm>
                <a:off x="4838541" y="1340768"/>
                <a:ext cx="1317635" cy="360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Fait </a:t>
                </a:r>
              </a:p>
            </p:txBody>
          </p:sp>
        </p:grpSp>
        <p:cxnSp>
          <p:nvCxnSpPr>
            <p:cNvPr id="16" name="Connecteur droit 15">
              <a:extLst>
                <a:ext uri="{FF2B5EF4-FFF2-40B4-BE49-F238E27FC236}">
                  <a16:creationId xmlns:a16="http://schemas.microsoft.com/office/drawing/2014/main" id="{D20F3FDF-1243-4162-B5D3-593DFA1FA0BB}"/>
                </a:ext>
              </a:extLst>
            </p:cNvPr>
            <p:cNvCxnSpPr>
              <a:stCxn id="56" idx="3"/>
              <a:endCxn id="46" idx="1"/>
            </p:cNvCxnSpPr>
            <p:nvPr/>
          </p:nvCxnSpPr>
          <p:spPr>
            <a:xfrm flipV="1">
              <a:off x="6047915" y="2649876"/>
              <a:ext cx="2038984" cy="582633"/>
            </a:xfrm>
            <a:prstGeom prst="line">
              <a:avLst/>
            </a:prstGeom>
          </p:spPr>
          <p:style>
            <a:lnRef idx="1">
              <a:schemeClr val="dk1"/>
            </a:lnRef>
            <a:fillRef idx="0">
              <a:schemeClr val="dk1"/>
            </a:fillRef>
            <a:effectRef idx="0">
              <a:schemeClr val="dk1"/>
            </a:effectRef>
            <a:fontRef idx="minor">
              <a:schemeClr val="tx1"/>
            </a:fontRef>
          </p:style>
        </p:cxnSp>
        <p:grpSp>
          <p:nvGrpSpPr>
            <p:cNvPr id="18" name="Groupe 17">
              <a:extLst>
                <a:ext uri="{FF2B5EF4-FFF2-40B4-BE49-F238E27FC236}">
                  <a16:creationId xmlns:a16="http://schemas.microsoft.com/office/drawing/2014/main" id="{68AF0DA4-EA5E-46BB-B5B6-C183278639B1}"/>
                </a:ext>
              </a:extLst>
            </p:cNvPr>
            <p:cNvGrpSpPr/>
            <p:nvPr/>
          </p:nvGrpSpPr>
          <p:grpSpPr>
            <a:xfrm>
              <a:off x="8086899" y="2438009"/>
              <a:ext cx="2203823" cy="1602438"/>
              <a:chOff x="6710074" y="2418122"/>
              <a:chExt cx="2326423" cy="1633882"/>
            </a:xfrm>
          </p:grpSpPr>
          <p:sp>
            <p:nvSpPr>
              <p:cNvPr id="46" name="Rectangle 45">
                <a:extLst>
                  <a:ext uri="{FF2B5EF4-FFF2-40B4-BE49-F238E27FC236}">
                    <a16:creationId xmlns:a16="http://schemas.microsoft.com/office/drawing/2014/main" id="{19DD8BF5-9C36-465F-9125-92E53F6572ED}"/>
                  </a:ext>
                </a:extLst>
              </p:cNvPr>
              <p:cNvSpPr/>
              <p:nvPr/>
            </p:nvSpPr>
            <p:spPr>
              <a:xfrm>
                <a:off x="6710074" y="2418122"/>
                <a:ext cx="1296144"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Dimension</a:t>
                </a:r>
              </a:p>
            </p:txBody>
          </p:sp>
          <p:sp>
            <p:nvSpPr>
              <p:cNvPr id="47" name="Ellipse 46">
                <a:extLst>
                  <a:ext uri="{FF2B5EF4-FFF2-40B4-BE49-F238E27FC236}">
                    <a16:creationId xmlns:a16="http://schemas.microsoft.com/office/drawing/2014/main" id="{1442F58A-9A4F-489E-AF78-248B1FD0C736}"/>
                  </a:ext>
                </a:extLst>
              </p:cNvPr>
              <p:cNvSpPr/>
              <p:nvPr/>
            </p:nvSpPr>
            <p:spPr>
              <a:xfrm>
                <a:off x="7260879" y="2850170"/>
                <a:ext cx="169275" cy="1440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48" name="Connecteur droit 47">
                <a:extLst>
                  <a:ext uri="{FF2B5EF4-FFF2-40B4-BE49-F238E27FC236}">
                    <a16:creationId xmlns:a16="http://schemas.microsoft.com/office/drawing/2014/main" id="{EFB29D4F-B867-46B5-ADB1-1B05E23CE629}"/>
                  </a:ext>
                </a:extLst>
              </p:cNvPr>
              <p:cNvCxnSpPr>
                <a:stCxn id="47" idx="4"/>
              </p:cNvCxnSpPr>
              <p:nvPr/>
            </p:nvCxnSpPr>
            <p:spPr>
              <a:xfrm flipH="1">
                <a:off x="7345516" y="2994186"/>
                <a:ext cx="1" cy="234026"/>
              </a:xfrm>
              <a:prstGeom prst="line">
                <a:avLst/>
              </a:prstGeom>
            </p:spPr>
            <p:style>
              <a:lnRef idx="1">
                <a:schemeClr val="dk1"/>
              </a:lnRef>
              <a:fillRef idx="0">
                <a:schemeClr val="dk1"/>
              </a:fillRef>
              <a:effectRef idx="0">
                <a:schemeClr val="dk1"/>
              </a:effectRef>
              <a:fontRef idx="minor">
                <a:schemeClr val="tx1"/>
              </a:fontRef>
            </p:style>
          </p:cxnSp>
          <p:sp>
            <p:nvSpPr>
              <p:cNvPr id="49" name="Ellipse 48">
                <a:extLst>
                  <a:ext uri="{FF2B5EF4-FFF2-40B4-BE49-F238E27FC236}">
                    <a16:creationId xmlns:a16="http://schemas.microsoft.com/office/drawing/2014/main" id="{62165592-C006-4456-BA64-4FC572FC7C86}"/>
                  </a:ext>
                </a:extLst>
              </p:cNvPr>
              <p:cNvSpPr/>
              <p:nvPr/>
            </p:nvSpPr>
            <p:spPr>
              <a:xfrm>
                <a:off x="7273508" y="3228212"/>
                <a:ext cx="169275" cy="1440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50" name="Connecteur droit 49">
                <a:extLst>
                  <a:ext uri="{FF2B5EF4-FFF2-40B4-BE49-F238E27FC236}">
                    <a16:creationId xmlns:a16="http://schemas.microsoft.com/office/drawing/2014/main" id="{1B65CAE7-22DA-4049-BFDF-ECF8207684EC}"/>
                  </a:ext>
                </a:extLst>
              </p:cNvPr>
              <p:cNvCxnSpPr/>
              <p:nvPr/>
            </p:nvCxnSpPr>
            <p:spPr>
              <a:xfrm flipH="1">
                <a:off x="7358146" y="3366185"/>
                <a:ext cx="1" cy="234026"/>
              </a:xfrm>
              <a:prstGeom prst="line">
                <a:avLst/>
              </a:prstGeom>
            </p:spPr>
            <p:style>
              <a:lnRef idx="1">
                <a:schemeClr val="dk1"/>
              </a:lnRef>
              <a:fillRef idx="0">
                <a:schemeClr val="dk1"/>
              </a:fillRef>
              <a:effectRef idx="0">
                <a:schemeClr val="dk1"/>
              </a:effectRef>
              <a:fontRef idx="minor">
                <a:schemeClr val="tx1"/>
              </a:fontRef>
            </p:style>
          </p:cxnSp>
          <p:sp>
            <p:nvSpPr>
              <p:cNvPr id="51" name="Ellipse 50">
                <a:extLst>
                  <a:ext uri="{FF2B5EF4-FFF2-40B4-BE49-F238E27FC236}">
                    <a16:creationId xmlns:a16="http://schemas.microsoft.com/office/drawing/2014/main" id="{6990C864-695C-4520-929B-40A7B83946AD}"/>
                  </a:ext>
                </a:extLst>
              </p:cNvPr>
              <p:cNvSpPr/>
              <p:nvPr/>
            </p:nvSpPr>
            <p:spPr>
              <a:xfrm>
                <a:off x="7282844" y="3600211"/>
                <a:ext cx="169275" cy="1440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52" name="Connecteur droit 51">
                <a:extLst>
                  <a:ext uri="{FF2B5EF4-FFF2-40B4-BE49-F238E27FC236}">
                    <a16:creationId xmlns:a16="http://schemas.microsoft.com/office/drawing/2014/main" id="{818DE549-985D-4476-9386-CF837E898E1C}"/>
                  </a:ext>
                </a:extLst>
              </p:cNvPr>
              <p:cNvCxnSpPr>
                <a:stCxn id="47" idx="5"/>
              </p:cNvCxnSpPr>
              <p:nvPr/>
            </p:nvCxnSpPr>
            <p:spPr>
              <a:xfrm>
                <a:off x="7405364" y="2973095"/>
                <a:ext cx="293638" cy="255117"/>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58503E7-BBEC-4D26-BBDD-4FB52D9A1082}"/>
                  </a:ext>
                </a:extLst>
              </p:cNvPr>
              <p:cNvCxnSpPr/>
              <p:nvPr/>
            </p:nvCxnSpPr>
            <p:spPr>
              <a:xfrm>
                <a:off x="7699002" y="3228212"/>
                <a:ext cx="1193478" cy="0"/>
              </a:xfrm>
              <a:prstGeom prst="line">
                <a:avLst/>
              </a:prstGeom>
            </p:spPr>
            <p:style>
              <a:lnRef idx="1">
                <a:schemeClr val="dk1"/>
              </a:lnRef>
              <a:fillRef idx="0">
                <a:schemeClr val="dk1"/>
              </a:fillRef>
              <a:effectRef idx="0">
                <a:schemeClr val="dk1"/>
              </a:effectRef>
              <a:fontRef idx="minor">
                <a:schemeClr val="tx1"/>
              </a:fontRef>
            </p:style>
          </p:cxnSp>
          <p:sp>
            <p:nvSpPr>
              <p:cNvPr id="54" name="ZoneTexte 53">
                <a:extLst>
                  <a:ext uri="{FF2B5EF4-FFF2-40B4-BE49-F238E27FC236}">
                    <a16:creationId xmlns:a16="http://schemas.microsoft.com/office/drawing/2014/main" id="{28CC6013-B800-4A17-8C60-D9FAADF46374}"/>
                  </a:ext>
                </a:extLst>
              </p:cNvPr>
              <p:cNvSpPr txBox="1"/>
              <p:nvPr/>
            </p:nvSpPr>
            <p:spPr>
              <a:xfrm>
                <a:off x="7430154" y="2778162"/>
                <a:ext cx="1606343" cy="523220"/>
              </a:xfrm>
              <a:prstGeom prst="rect">
                <a:avLst/>
              </a:prstGeom>
              <a:noFill/>
            </p:spPr>
            <p:txBody>
              <a:bodyPr wrap="square" rtlCol="0">
                <a:spAutoFit/>
              </a:bodyPr>
              <a:lstStyle/>
              <a:p>
                <a:r>
                  <a:rPr lang="fr-FR" sz="1400" dirty="0"/>
                  <a:t>Paramètre</a:t>
                </a:r>
              </a:p>
              <a:p>
                <a:r>
                  <a:rPr lang="fr-FR" sz="1400" dirty="0"/>
                  <a:t>     Attribut faible</a:t>
                </a:r>
              </a:p>
            </p:txBody>
          </p:sp>
          <p:sp>
            <p:nvSpPr>
              <p:cNvPr id="55" name="ZoneTexte 54">
                <a:extLst>
                  <a:ext uri="{FF2B5EF4-FFF2-40B4-BE49-F238E27FC236}">
                    <a16:creationId xmlns:a16="http://schemas.microsoft.com/office/drawing/2014/main" id="{8EFC5094-E674-4437-8DDA-9D2D7D22B3ED}"/>
                  </a:ext>
                </a:extLst>
              </p:cNvPr>
              <p:cNvSpPr txBox="1"/>
              <p:nvPr/>
            </p:nvSpPr>
            <p:spPr>
              <a:xfrm>
                <a:off x="7158607" y="3744227"/>
                <a:ext cx="797769" cy="307777"/>
              </a:xfrm>
              <a:prstGeom prst="rect">
                <a:avLst/>
              </a:prstGeom>
              <a:noFill/>
            </p:spPr>
            <p:txBody>
              <a:bodyPr wrap="square" rtlCol="0">
                <a:spAutoFit/>
              </a:bodyPr>
              <a:lstStyle/>
              <a:p>
                <a:r>
                  <a:rPr lang="fr-FR" sz="1400" dirty="0"/>
                  <a:t>All</a:t>
                </a:r>
                <a:endParaRPr lang="fr-FR" dirty="0"/>
              </a:p>
            </p:txBody>
          </p:sp>
        </p:grpSp>
        <p:grpSp>
          <p:nvGrpSpPr>
            <p:cNvPr id="19" name="Groupe 18">
              <a:extLst>
                <a:ext uri="{FF2B5EF4-FFF2-40B4-BE49-F238E27FC236}">
                  <a16:creationId xmlns:a16="http://schemas.microsoft.com/office/drawing/2014/main" id="{29B39568-E7B2-4411-A5DE-32BF8F3FA63F}"/>
                </a:ext>
              </a:extLst>
            </p:cNvPr>
            <p:cNvGrpSpPr/>
            <p:nvPr/>
          </p:nvGrpSpPr>
          <p:grpSpPr>
            <a:xfrm>
              <a:off x="5423817" y="3903420"/>
              <a:ext cx="3693680" cy="2037228"/>
              <a:chOff x="3898843" y="3912288"/>
              <a:chExt cx="3899162" cy="2077203"/>
            </a:xfrm>
          </p:grpSpPr>
          <p:sp>
            <p:nvSpPr>
              <p:cNvPr id="35" name="Rectangle 34">
                <a:extLst>
                  <a:ext uri="{FF2B5EF4-FFF2-40B4-BE49-F238E27FC236}">
                    <a16:creationId xmlns:a16="http://schemas.microsoft.com/office/drawing/2014/main" id="{5B178531-EDC9-4ADF-8EB6-F4EAADE71C57}"/>
                  </a:ext>
                </a:extLst>
              </p:cNvPr>
              <p:cNvSpPr/>
              <p:nvPr/>
            </p:nvSpPr>
            <p:spPr>
              <a:xfrm>
                <a:off x="5471582" y="4355609"/>
                <a:ext cx="1296144"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Dimension</a:t>
                </a:r>
              </a:p>
            </p:txBody>
          </p:sp>
          <p:sp>
            <p:nvSpPr>
              <p:cNvPr id="36" name="Ellipse 35">
                <a:extLst>
                  <a:ext uri="{FF2B5EF4-FFF2-40B4-BE49-F238E27FC236}">
                    <a16:creationId xmlns:a16="http://schemas.microsoft.com/office/drawing/2014/main" id="{B6CE5F4B-5104-435D-8930-6B2BE0C7758D}"/>
                  </a:ext>
                </a:extLst>
              </p:cNvPr>
              <p:cNvSpPr/>
              <p:nvPr/>
            </p:nvSpPr>
            <p:spPr>
              <a:xfrm>
                <a:off x="6022387" y="4787657"/>
                <a:ext cx="169275" cy="1440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id="{B64C8279-121A-4B8B-96CE-309D017BEFD6}"/>
                  </a:ext>
                </a:extLst>
              </p:cNvPr>
              <p:cNvCxnSpPr>
                <a:stCxn id="36" idx="4"/>
              </p:cNvCxnSpPr>
              <p:nvPr/>
            </p:nvCxnSpPr>
            <p:spPr>
              <a:xfrm flipH="1">
                <a:off x="6107024" y="4931673"/>
                <a:ext cx="1" cy="234026"/>
              </a:xfrm>
              <a:prstGeom prst="line">
                <a:avLst/>
              </a:prstGeom>
            </p:spPr>
            <p:style>
              <a:lnRef idx="1">
                <a:schemeClr val="dk1"/>
              </a:lnRef>
              <a:fillRef idx="0">
                <a:schemeClr val="dk1"/>
              </a:fillRef>
              <a:effectRef idx="0">
                <a:schemeClr val="dk1"/>
              </a:effectRef>
              <a:fontRef idx="minor">
                <a:schemeClr val="tx1"/>
              </a:fontRef>
            </p:style>
          </p:cxnSp>
          <p:sp>
            <p:nvSpPr>
              <p:cNvPr id="38" name="Ellipse 37">
                <a:extLst>
                  <a:ext uri="{FF2B5EF4-FFF2-40B4-BE49-F238E27FC236}">
                    <a16:creationId xmlns:a16="http://schemas.microsoft.com/office/drawing/2014/main" id="{A7774AE8-2942-4D1B-841A-8B4DC6778E62}"/>
                  </a:ext>
                </a:extLst>
              </p:cNvPr>
              <p:cNvSpPr/>
              <p:nvPr/>
            </p:nvSpPr>
            <p:spPr>
              <a:xfrm>
                <a:off x="6035016" y="5165699"/>
                <a:ext cx="169275" cy="1440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39" name="Connecteur droit 38">
                <a:extLst>
                  <a:ext uri="{FF2B5EF4-FFF2-40B4-BE49-F238E27FC236}">
                    <a16:creationId xmlns:a16="http://schemas.microsoft.com/office/drawing/2014/main" id="{DE058ED6-B7DE-480B-A41A-A2F56A9272A9}"/>
                  </a:ext>
                </a:extLst>
              </p:cNvPr>
              <p:cNvCxnSpPr/>
              <p:nvPr/>
            </p:nvCxnSpPr>
            <p:spPr>
              <a:xfrm flipH="1">
                <a:off x="6119654" y="5303672"/>
                <a:ext cx="1" cy="234026"/>
              </a:xfrm>
              <a:prstGeom prst="line">
                <a:avLst/>
              </a:prstGeom>
            </p:spPr>
            <p:style>
              <a:lnRef idx="1">
                <a:schemeClr val="dk1"/>
              </a:lnRef>
              <a:fillRef idx="0">
                <a:schemeClr val="dk1"/>
              </a:fillRef>
              <a:effectRef idx="0">
                <a:schemeClr val="dk1"/>
              </a:effectRef>
              <a:fontRef idx="minor">
                <a:schemeClr val="tx1"/>
              </a:fontRef>
            </p:style>
          </p:cxnSp>
          <p:sp>
            <p:nvSpPr>
              <p:cNvPr id="40" name="Ellipse 39">
                <a:extLst>
                  <a:ext uri="{FF2B5EF4-FFF2-40B4-BE49-F238E27FC236}">
                    <a16:creationId xmlns:a16="http://schemas.microsoft.com/office/drawing/2014/main" id="{41022EA8-24CF-4517-9147-CA9E77B34AD7}"/>
                  </a:ext>
                </a:extLst>
              </p:cNvPr>
              <p:cNvSpPr/>
              <p:nvPr/>
            </p:nvSpPr>
            <p:spPr>
              <a:xfrm>
                <a:off x="6044352" y="5537698"/>
                <a:ext cx="169275" cy="1440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41" name="Connecteur droit 40">
                <a:extLst>
                  <a:ext uri="{FF2B5EF4-FFF2-40B4-BE49-F238E27FC236}">
                    <a16:creationId xmlns:a16="http://schemas.microsoft.com/office/drawing/2014/main" id="{930DFD1C-3389-4F0D-983C-27530EE10B25}"/>
                  </a:ext>
                </a:extLst>
              </p:cNvPr>
              <p:cNvCxnSpPr>
                <a:stCxn id="36" idx="5"/>
              </p:cNvCxnSpPr>
              <p:nvPr/>
            </p:nvCxnSpPr>
            <p:spPr>
              <a:xfrm>
                <a:off x="6166872" y="4910582"/>
                <a:ext cx="293638" cy="255117"/>
              </a:xfrm>
              <a:prstGeom prst="line">
                <a:avLst/>
              </a:prstGeom>
            </p:spPr>
            <p:style>
              <a:lnRef idx="1">
                <a:schemeClr val="dk1"/>
              </a:lnRef>
              <a:fillRef idx="0">
                <a:schemeClr val="dk1"/>
              </a:fillRef>
              <a:effectRef idx="0">
                <a:schemeClr val="dk1"/>
              </a:effectRef>
              <a:fontRef idx="minor">
                <a:schemeClr val="tx1"/>
              </a:fontRef>
            </p:style>
          </p:cxnSp>
          <p:cxnSp>
            <p:nvCxnSpPr>
              <p:cNvPr id="42" name="Connecteur droit 41">
                <a:extLst>
                  <a:ext uri="{FF2B5EF4-FFF2-40B4-BE49-F238E27FC236}">
                    <a16:creationId xmlns:a16="http://schemas.microsoft.com/office/drawing/2014/main" id="{7D223466-1053-4A7F-9ACC-7272ED1C1A23}"/>
                  </a:ext>
                </a:extLst>
              </p:cNvPr>
              <p:cNvCxnSpPr/>
              <p:nvPr/>
            </p:nvCxnSpPr>
            <p:spPr>
              <a:xfrm>
                <a:off x="6460510" y="5165699"/>
                <a:ext cx="1193478" cy="0"/>
              </a:xfrm>
              <a:prstGeom prst="line">
                <a:avLst/>
              </a:prstGeom>
            </p:spPr>
            <p:style>
              <a:lnRef idx="1">
                <a:schemeClr val="dk1"/>
              </a:lnRef>
              <a:fillRef idx="0">
                <a:schemeClr val="dk1"/>
              </a:fillRef>
              <a:effectRef idx="0">
                <a:schemeClr val="dk1"/>
              </a:effectRef>
              <a:fontRef idx="minor">
                <a:schemeClr val="tx1"/>
              </a:fontRef>
            </p:style>
          </p:cxnSp>
          <p:cxnSp>
            <p:nvCxnSpPr>
              <p:cNvPr id="43" name="Connecteur droit 42">
                <a:extLst>
                  <a:ext uri="{FF2B5EF4-FFF2-40B4-BE49-F238E27FC236}">
                    <a16:creationId xmlns:a16="http://schemas.microsoft.com/office/drawing/2014/main" id="{A94AC360-C4B8-47DB-A6B5-E21E918EFBC0}"/>
                  </a:ext>
                </a:extLst>
              </p:cNvPr>
              <p:cNvCxnSpPr>
                <a:stCxn id="56" idx="2"/>
                <a:endCxn id="35" idx="0"/>
              </p:cNvCxnSpPr>
              <p:nvPr/>
            </p:nvCxnSpPr>
            <p:spPr>
              <a:xfrm>
                <a:off x="3898843" y="3912288"/>
                <a:ext cx="2220811" cy="443321"/>
              </a:xfrm>
              <a:prstGeom prst="line">
                <a:avLst/>
              </a:prstGeom>
            </p:spPr>
            <p:style>
              <a:lnRef idx="1">
                <a:schemeClr val="dk1"/>
              </a:lnRef>
              <a:fillRef idx="0">
                <a:schemeClr val="dk1"/>
              </a:fillRef>
              <a:effectRef idx="0">
                <a:schemeClr val="dk1"/>
              </a:effectRef>
              <a:fontRef idx="minor">
                <a:schemeClr val="tx1"/>
              </a:fontRef>
            </p:style>
          </p:cxnSp>
          <p:sp>
            <p:nvSpPr>
              <p:cNvPr id="44" name="ZoneTexte 43">
                <a:extLst>
                  <a:ext uri="{FF2B5EF4-FFF2-40B4-BE49-F238E27FC236}">
                    <a16:creationId xmlns:a16="http://schemas.microsoft.com/office/drawing/2014/main" id="{239F914E-EC15-404F-BE6D-87C5D8BF6C82}"/>
                  </a:ext>
                </a:extLst>
              </p:cNvPr>
              <p:cNvSpPr txBox="1"/>
              <p:nvPr/>
            </p:nvSpPr>
            <p:spPr>
              <a:xfrm>
                <a:off x="6191662" y="4715649"/>
                <a:ext cx="1606343" cy="523220"/>
              </a:xfrm>
              <a:prstGeom prst="rect">
                <a:avLst/>
              </a:prstGeom>
              <a:noFill/>
            </p:spPr>
            <p:txBody>
              <a:bodyPr wrap="square" rtlCol="0">
                <a:spAutoFit/>
              </a:bodyPr>
              <a:lstStyle/>
              <a:p>
                <a:r>
                  <a:rPr lang="fr-FR" sz="1400" dirty="0"/>
                  <a:t>Paramètre</a:t>
                </a:r>
              </a:p>
              <a:p>
                <a:r>
                  <a:rPr lang="fr-FR" sz="1400" dirty="0"/>
                  <a:t>     Attribut faible</a:t>
                </a:r>
              </a:p>
            </p:txBody>
          </p:sp>
          <p:sp>
            <p:nvSpPr>
              <p:cNvPr id="45" name="ZoneTexte 44">
                <a:extLst>
                  <a:ext uri="{FF2B5EF4-FFF2-40B4-BE49-F238E27FC236}">
                    <a16:creationId xmlns:a16="http://schemas.microsoft.com/office/drawing/2014/main" id="{9FC392BB-DC9D-4BC9-8163-1E00785B24FF}"/>
                  </a:ext>
                </a:extLst>
              </p:cNvPr>
              <p:cNvSpPr txBox="1"/>
              <p:nvPr/>
            </p:nvSpPr>
            <p:spPr>
              <a:xfrm>
                <a:off x="5920115" y="5681714"/>
                <a:ext cx="797769" cy="307777"/>
              </a:xfrm>
              <a:prstGeom prst="rect">
                <a:avLst/>
              </a:prstGeom>
              <a:noFill/>
            </p:spPr>
            <p:txBody>
              <a:bodyPr wrap="square" rtlCol="0">
                <a:spAutoFit/>
              </a:bodyPr>
              <a:lstStyle/>
              <a:p>
                <a:r>
                  <a:rPr lang="fr-FR" sz="1400" dirty="0"/>
                  <a:t>All</a:t>
                </a:r>
                <a:endParaRPr lang="fr-FR" dirty="0"/>
              </a:p>
            </p:txBody>
          </p:sp>
        </p:grpSp>
        <p:grpSp>
          <p:nvGrpSpPr>
            <p:cNvPr id="22" name="Groupe 21">
              <a:extLst>
                <a:ext uri="{FF2B5EF4-FFF2-40B4-BE49-F238E27FC236}">
                  <a16:creationId xmlns:a16="http://schemas.microsoft.com/office/drawing/2014/main" id="{7A126767-B335-43A5-8BB9-68475C8133C2}"/>
                </a:ext>
              </a:extLst>
            </p:cNvPr>
            <p:cNvGrpSpPr/>
            <p:nvPr/>
          </p:nvGrpSpPr>
          <p:grpSpPr>
            <a:xfrm>
              <a:off x="6264104" y="1219776"/>
              <a:ext cx="1248197" cy="1341822"/>
              <a:chOff x="4838541" y="1340768"/>
              <a:chExt cx="1317635" cy="1368152"/>
            </a:xfrm>
          </p:grpSpPr>
          <p:sp>
            <p:nvSpPr>
              <p:cNvPr id="33" name="Rectangle 32">
                <a:extLst>
                  <a:ext uri="{FF2B5EF4-FFF2-40B4-BE49-F238E27FC236}">
                    <a16:creationId xmlns:a16="http://schemas.microsoft.com/office/drawing/2014/main" id="{B6754A36-BD0D-4B96-9DF7-D19978994272}"/>
                  </a:ext>
                </a:extLst>
              </p:cNvPr>
              <p:cNvSpPr/>
              <p:nvPr/>
            </p:nvSpPr>
            <p:spPr>
              <a:xfrm>
                <a:off x="4838541" y="1340768"/>
                <a:ext cx="1317635" cy="1368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Mesure 1</a:t>
                </a:r>
              </a:p>
              <a:p>
                <a:pPr algn="ctr"/>
                <a:r>
                  <a:rPr lang="fr-FR" dirty="0"/>
                  <a:t>Mesure 2</a:t>
                </a:r>
              </a:p>
            </p:txBody>
          </p:sp>
          <p:sp>
            <p:nvSpPr>
              <p:cNvPr id="34" name="Rectangle 33">
                <a:extLst>
                  <a:ext uri="{FF2B5EF4-FFF2-40B4-BE49-F238E27FC236}">
                    <a16:creationId xmlns:a16="http://schemas.microsoft.com/office/drawing/2014/main" id="{DDF47480-D93D-4E39-9F88-EC55D4A625C7}"/>
                  </a:ext>
                </a:extLst>
              </p:cNvPr>
              <p:cNvSpPr/>
              <p:nvPr/>
            </p:nvSpPr>
            <p:spPr>
              <a:xfrm>
                <a:off x="4838541" y="1340768"/>
                <a:ext cx="1317635" cy="360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Fait</a:t>
                </a:r>
              </a:p>
            </p:txBody>
          </p:sp>
        </p:grpSp>
        <p:cxnSp>
          <p:nvCxnSpPr>
            <p:cNvPr id="23" name="Connecteur droit 22">
              <a:extLst>
                <a:ext uri="{FF2B5EF4-FFF2-40B4-BE49-F238E27FC236}">
                  <a16:creationId xmlns:a16="http://schemas.microsoft.com/office/drawing/2014/main" id="{ED8D0F69-75CD-4356-BCFB-927AD46272CB}"/>
                </a:ext>
              </a:extLst>
            </p:cNvPr>
            <p:cNvCxnSpPr>
              <a:stCxn id="33" idx="3"/>
              <a:endCxn id="46" idx="0"/>
            </p:cNvCxnSpPr>
            <p:nvPr/>
          </p:nvCxnSpPr>
          <p:spPr>
            <a:xfrm>
              <a:off x="7512301" y="1890687"/>
              <a:ext cx="1188517" cy="547322"/>
            </a:xfrm>
            <a:prstGeom prst="line">
              <a:avLst/>
            </a:prstGeom>
          </p:spPr>
          <p:style>
            <a:lnRef idx="1">
              <a:schemeClr val="dk1"/>
            </a:lnRef>
            <a:fillRef idx="0">
              <a:schemeClr val="dk1"/>
            </a:fillRef>
            <a:effectRef idx="0">
              <a:schemeClr val="dk1"/>
            </a:effectRef>
            <a:fontRef idx="minor">
              <a:schemeClr val="tx1"/>
            </a:fontRef>
          </p:style>
        </p:cxnSp>
        <p:sp>
          <p:nvSpPr>
            <p:cNvPr id="24" name="Rectangle à coins arrondis 84">
              <a:extLst>
                <a:ext uri="{FF2B5EF4-FFF2-40B4-BE49-F238E27FC236}">
                  <a16:creationId xmlns:a16="http://schemas.microsoft.com/office/drawing/2014/main" id="{FF9F481A-DECD-44B7-9C72-FA9A7629E9C9}"/>
                </a:ext>
              </a:extLst>
            </p:cNvPr>
            <p:cNvSpPr/>
            <p:nvPr/>
          </p:nvSpPr>
          <p:spPr>
            <a:xfrm>
              <a:off x="6144087" y="996759"/>
              <a:ext cx="4145430" cy="3129678"/>
            </a:xfrm>
            <a:prstGeom prst="roundRect">
              <a:avLst/>
            </a:prstGeom>
            <a:noFill/>
            <a:ln w="31750">
              <a:solidFill>
                <a:srgbClr val="00800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p:txBody>
        </p:sp>
        <p:sp>
          <p:nvSpPr>
            <p:cNvPr id="28" name="ZoneTexte 27">
              <a:extLst>
                <a:ext uri="{FF2B5EF4-FFF2-40B4-BE49-F238E27FC236}">
                  <a16:creationId xmlns:a16="http://schemas.microsoft.com/office/drawing/2014/main" id="{935E1326-38E3-4F64-97FE-A3A6F52EEE15}"/>
                </a:ext>
              </a:extLst>
            </p:cNvPr>
            <p:cNvSpPr txBox="1"/>
            <p:nvPr/>
          </p:nvSpPr>
          <p:spPr>
            <a:xfrm>
              <a:off x="8150532" y="1057568"/>
              <a:ext cx="2328193" cy="1200329"/>
            </a:xfrm>
            <a:prstGeom prst="rect">
              <a:avLst/>
            </a:prstGeom>
            <a:noFill/>
          </p:spPr>
          <p:txBody>
            <a:bodyPr wrap="square" rtlCol="0">
              <a:spAutoFit/>
            </a:bodyPr>
            <a:lstStyle/>
            <a:p>
              <a:pPr algn="ctr"/>
              <a:r>
                <a:rPr lang="fr-FR" b="1" dirty="0">
                  <a:solidFill>
                    <a:srgbClr val="008000"/>
                  </a:solidFill>
                </a:rPr>
                <a:t>Schéma </a:t>
              </a:r>
            </a:p>
            <a:p>
              <a:pPr algn="ctr"/>
              <a:r>
                <a:rPr lang="fr-FR" b="1" dirty="0">
                  <a:solidFill>
                    <a:srgbClr val="008000"/>
                  </a:solidFill>
                </a:rPr>
                <a:t>multidimensionnel </a:t>
              </a:r>
            </a:p>
            <a:p>
              <a:pPr algn="ctr"/>
              <a:r>
                <a:rPr lang="fr-FR" b="1" dirty="0">
                  <a:solidFill>
                    <a:srgbClr val="008000"/>
                  </a:solidFill>
                </a:rPr>
                <a:t>en étoile</a:t>
              </a:r>
            </a:p>
            <a:p>
              <a:endParaRPr lang="fr-FR" dirty="0"/>
            </a:p>
          </p:txBody>
        </p:sp>
        <p:sp>
          <p:nvSpPr>
            <p:cNvPr id="31" name="Rectangle à coins arrondis 106">
              <a:extLst>
                <a:ext uri="{FF2B5EF4-FFF2-40B4-BE49-F238E27FC236}">
                  <a16:creationId xmlns:a16="http://schemas.microsoft.com/office/drawing/2014/main" id="{D91B768E-9A73-4B34-963B-23133DB5D4FE}"/>
                </a:ext>
              </a:extLst>
            </p:cNvPr>
            <p:cNvSpPr/>
            <p:nvPr/>
          </p:nvSpPr>
          <p:spPr>
            <a:xfrm>
              <a:off x="4589446" y="904844"/>
              <a:ext cx="5893981" cy="5048311"/>
            </a:xfrm>
            <a:prstGeom prst="roundRect">
              <a:avLst/>
            </a:prstGeom>
            <a:noFill/>
            <a:ln w="31750">
              <a:solidFill>
                <a:schemeClr val="accent2">
                  <a:lumMod val="75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p:txBody>
        </p:sp>
        <p:sp>
          <p:nvSpPr>
            <p:cNvPr id="32" name="ZoneTexte 31">
              <a:extLst>
                <a:ext uri="{FF2B5EF4-FFF2-40B4-BE49-F238E27FC236}">
                  <a16:creationId xmlns:a16="http://schemas.microsoft.com/office/drawing/2014/main" id="{47499335-4FAC-4C17-8B37-1AF18DC7AA2F}"/>
                </a:ext>
              </a:extLst>
            </p:cNvPr>
            <p:cNvSpPr txBox="1"/>
            <p:nvPr/>
          </p:nvSpPr>
          <p:spPr>
            <a:xfrm>
              <a:off x="2457276" y="4173327"/>
              <a:ext cx="2328193" cy="1200329"/>
            </a:xfrm>
            <a:prstGeom prst="rect">
              <a:avLst/>
            </a:prstGeom>
            <a:noFill/>
          </p:spPr>
          <p:txBody>
            <a:bodyPr wrap="square" rtlCol="0">
              <a:spAutoFit/>
            </a:bodyPr>
            <a:lstStyle/>
            <a:p>
              <a:pPr algn="ctr"/>
              <a:r>
                <a:rPr lang="fr-FR" b="1" dirty="0">
                  <a:solidFill>
                    <a:schemeClr val="accent2">
                      <a:lumMod val="75000"/>
                    </a:schemeClr>
                  </a:solidFill>
                </a:rPr>
                <a:t>Schéma </a:t>
              </a:r>
            </a:p>
            <a:p>
              <a:pPr algn="ctr"/>
              <a:r>
                <a:rPr lang="fr-FR" b="1" dirty="0">
                  <a:solidFill>
                    <a:schemeClr val="accent2">
                      <a:lumMod val="75000"/>
                    </a:schemeClr>
                  </a:solidFill>
                </a:rPr>
                <a:t>multidimensionnel </a:t>
              </a:r>
            </a:p>
            <a:p>
              <a:pPr algn="ctr"/>
              <a:r>
                <a:rPr lang="fr-FR" b="1" dirty="0">
                  <a:solidFill>
                    <a:schemeClr val="accent2">
                      <a:lumMod val="75000"/>
                    </a:schemeClr>
                  </a:solidFill>
                </a:rPr>
                <a:t>en constellation</a:t>
              </a:r>
            </a:p>
            <a:p>
              <a:endParaRPr lang="fr-FR" dirty="0">
                <a:solidFill>
                  <a:srgbClr val="0070C0"/>
                </a:solidFill>
              </a:endParaRPr>
            </a:p>
          </p:txBody>
        </p:sp>
      </p:grpSp>
    </p:spTree>
    <p:extLst>
      <p:ext uri="{BB962C8B-B14F-4D97-AF65-F5344CB8AC3E}">
        <p14:creationId xmlns:p14="http://schemas.microsoft.com/office/powerpoint/2010/main" val="219422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7.40741E-7 L 0.23529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EF11E5B-1B45-403A-8718-21EDC2759D3D}"/>
              </a:ext>
            </a:extLst>
          </p:cNvPr>
          <p:cNvSpPr/>
          <p:nvPr/>
        </p:nvSpPr>
        <p:spPr>
          <a:xfrm>
            <a:off x="0" y="0"/>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sp>
        <p:nvSpPr>
          <p:cNvPr id="5" name="TextBox 4">
            <a:extLst>
              <a:ext uri="{FF2B5EF4-FFF2-40B4-BE49-F238E27FC236}">
                <a16:creationId xmlns:a16="http://schemas.microsoft.com/office/drawing/2014/main" id="{6699AC3C-FE44-4341-B799-F20DE8937C2B}"/>
              </a:ext>
            </a:extLst>
          </p:cNvPr>
          <p:cNvSpPr txBox="1"/>
          <p:nvPr/>
        </p:nvSpPr>
        <p:spPr>
          <a:xfrm>
            <a:off x="567816" y="332035"/>
            <a:ext cx="10764138" cy="923330"/>
          </a:xfrm>
          <a:prstGeom prst="rect">
            <a:avLst/>
          </a:prstGeom>
          <a:noFill/>
        </p:spPr>
        <p:txBody>
          <a:bodyPr wrap="square" rtlCol="0">
            <a:spAutoFit/>
          </a:bodyPr>
          <a:lstStyle/>
          <a:p>
            <a:pPr lvl="0" algn="ctr">
              <a:defRPr/>
            </a:pPr>
            <a:r>
              <a:rPr lang="en-US" sz="5400" b="1" dirty="0">
                <a:ln>
                  <a:solidFill>
                    <a:sysClr val="windowText" lastClr="000000"/>
                  </a:solidFill>
                </a:ln>
                <a:effectLst>
                  <a:outerShdw blurRad="50800" dist="38100" dir="2700000" algn="tl" rotWithShape="0">
                    <a:prstClr val="black">
                      <a:alpha val="40000"/>
                    </a:prstClr>
                  </a:outerShdw>
                </a:effectLst>
                <a:latin typeface="Tw Cen MT" panose="020B0602020104020603" pitchFamily="34" charset="0"/>
                <a:ea typeface="Noto Sans" panose="020B0502040504020204" pitchFamily="34"/>
                <a:cs typeface="Times New Roman" panose="02020603050405020304" pitchFamily="18" charset="0"/>
              </a:rPr>
              <a:t>PLAN</a:t>
            </a:r>
            <a:endParaRPr lang="ru-RU" sz="5400" b="1" dirty="0">
              <a:ln>
                <a:solidFill>
                  <a:sysClr val="windowText" lastClr="000000"/>
                </a:solidFill>
              </a:ln>
              <a:effectLst>
                <a:outerShdw blurRad="50800" dist="38100" dir="2700000" algn="tl" rotWithShape="0">
                  <a:prstClr val="black">
                    <a:alpha val="40000"/>
                  </a:prstClr>
                </a:outerShdw>
              </a:effectLst>
              <a:latin typeface="Times New Roman" panose="02020603050405020304" pitchFamily="18" charset="0"/>
              <a:ea typeface="Noto Sans" panose="020B0502040504020204" pitchFamily="34"/>
              <a:cs typeface="Times New Roman" panose="02020603050405020304" pitchFamily="18" charset="0"/>
            </a:endParaRPr>
          </a:p>
        </p:txBody>
      </p:sp>
      <p:grpSp>
        <p:nvGrpSpPr>
          <p:cNvPr id="8" name="Groupe 7">
            <a:extLst>
              <a:ext uri="{FF2B5EF4-FFF2-40B4-BE49-F238E27FC236}">
                <a16:creationId xmlns:a16="http://schemas.microsoft.com/office/drawing/2014/main" id="{E8F59575-0D5B-D92C-B0F1-0CBDE9B88EDF}"/>
              </a:ext>
            </a:extLst>
          </p:cNvPr>
          <p:cNvGrpSpPr/>
          <p:nvPr/>
        </p:nvGrpSpPr>
        <p:grpSpPr>
          <a:xfrm>
            <a:off x="-156943" y="3139092"/>
            <a:ext cx="6765821" cy="769922"/>
            <a:chOff x="-156943" y="3444230"/>
            <a:chExt cx="6765821" cy="769922"/>
          </a:xfrm>
        </p:grpSpPr>
        <p:sp>
          <p:nvSpPr>
            <p:cNvPr id="59" name="Arrow: Right 58">
              <a:extLst>
                <a:ext uri="{FF2B5EF4-FFF2-40B4-BE49-F238E27FC236}">
                  <a16:creationId xmlns:a16="http://schemas.microsoft.com/office/drawing/2014/main" id="{F0D3F3AB-A8CC-4E1B-88E8-840EE2D3095F}"/>
                </a:ext>
              </a:extLst>
            </p:cNvPr>
            <p:cNvSpPr/>
            <p:nvPr/>
          </p:nvSpPr>
          <p:spPr>
            <a:xfrm>
              <a:off x="1785008" y="3498527"/>
              <a:ext cx="4823870" cy="659972"/>
            </a:xfrm>
            <a:prstGeom prst="rightArrow">
              <a:avLst>
                <a:gd name="adj1" fmla="val 58842"/>
                <a:gd name="adj2" fmla="val 1163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apezoid 6">
              <a:extLst>
                <a:ext uri="{FF2B5EF4-FFF2-40B4-BE49-F238E27FC236}">
                  <a16:creationId xmlns:a16="http://schemas.microsoft.com/office/drawing/2014/main" id="{3312DC26-F8F9-4D73-A94C-3E5EA19E81F3}"/>
                </a:ext>
              </a:extLst>
            </p:cNvPr>
            <p:cNvSpPr/>
            <p:nvPr/>
          </p:nvSpPr>
          <p:spPr>
            <a:xfrm rot="5400000">
              <a:off x="429080" y="2858207"/>
              <a:ext cx="769922" cy="1941967"/>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e 2">
            <a:extLst>
              <a:ext uri="{FF2B5EF4-FFF2-40B4-BE49-F238E27FC236}">
                <a16:creationId xmlns:a16="http://schemas.microsoft.com/office/drawing/2014/main" id="{0B84247B-523D-33EE-6E97-C18E5CB258BA}"/>
              </a:ext>
            </a:extLst>
          </p:cNvPr>
          <p:cNvGrpSpPr/>
          <p:nvPr/>
        </p:nvGrpSpPr>
        <p:grpSpPr>
          <a:xfrm>
            <a:off x="-146410" y="2146014"/>
            <a:ext cx="5958300" cy="952628"/>
            <a:chOff x="-146410" y="2524921"/>
            <a:chExt cx="5958300" cy="952628"/>
          </a:xfrm>
        </p:grpSpPr>
        <p:sp>
          <p:nvSpPr>
            <p:cNvPr id="61" name="Arrow: Right 60">
              <a:extLst>
                <a:ext uri="{FF2B5EF4-FFF2-40B4-BE49-F238E27FC236}">
                  <a16:creationId xmlns:a16="http://schemas.microsoft.com/office/drawing/2014/main" id="{E71A99ED-7640-4BC4-A3C0-EBB7DB5457FD}"/>
                </a:ext>
              </a:extLst>
            </p:cNvPr>
            <p:cNvSpPr/>
            <p:nvPr/>
          </p:nvSpPr>
          <p:spPr>
            <a:xfrm>
              <a:off x="1785008" y="2817577"/>
              <a:ext cx="4026882" cy="659972"/>
            </a:xfrm>
            <a:prstGeom prst="rightArrow">
              <a:avLst>
                <a:gd name="adj1" fmla="val 58842"/>
                <a:gd name="adj2" fmla="val 1163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apezoid 65">
              <a:extLst>
                <a:ext uri="{FF2B5EF4-FFF2-40B4-BE49-F238E27FC236}">
                  <a16:creationId xmlns:a16="http://schemas.microsoft.com/office/drawing/2014/main" id="{D6DBD494-3EB0-4EFB-9727-50E8CCBC05BC}"/>
                </a:ext>
              </a:extLst>
            </p:cNvPr>
            <p:cNvSpPr/>
            <p:nvPr/>
          </p:nvSpPr>
          <p:spPr>
            <a:xfrm rot="5400000">
              <a:off x="409238" y="1969273"/>
              <a:ext cx="820139" cy="1931436"/>
            </a:xfrm>
            <a:custGeom>
              <a:avLst/>
              <a:gdLst>
                <a:gd name="connsiteX0" fmla="*/ 0 w 797719"/>
                <a:gd name="connsiteY0" fmla="*/ 1405138 h 1405138"/>
                <a:gd name="connsiteX1" fmla="*/ 199430 w 797719"/>
                <a:gd name="connsiteY1" fmla="*/ 0 h 1405138"/>
                <a:gd name="connsiteX2" fmla="*/ 598289 w 797719"/>
                <a:gd name="connsiteY2" fmla="*/ 0 h 1405138"/>
                <a:gd name="connsiteX3" fmla="*/ 797719 w 797719"/>
                <a:gd name="connsiteY3" fmla="*/ 1405138 h 1405138"/>
                <a:gd name="connsiteX4" fmla="*/ 0 w 797719"/>
                <a:gd name="connsiteY4" fmla="*/ 1405138 h 1405138"/>
                <a:gd name="connsiteX0" fmla="*/ 0 w 598289"/>
                <a:gd name="connsiteY0" fmla="*/ 1405138 h 1405138"/>
                <a:gd name="connsiteX1" fmla="*/ 199430 w 598289"/>
                <a:gd name="connsiteY1" fmla="*/ 0 h 1405138"/>
                <a:gd name="connsiteX2" fmla="*/ 598289 w 598289"/>
                <a:gd name="connsiteY2" fmla="*/ 0 h 1405138"/>
                <a:gd name="connsiteX3" fmla="*/ 508161 w 598289"/>
                <a:gd name="connsiteY3" fmla="*/ 1397518 h 1405138"/>
                <a:gd name="connsiteX4" fmla="*/ 0 w 59828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652941 w 743069"/>
                <a:gd name="connsiteY3" fmla="*/ 1397518 h 1405138"/>
                <a:gd name="connsiteX4" fmla="*/ 0 w 743069"/>
                <a:gd name="connsiteY4" fmla="*/ 1405138 h 1405138"/>
                <a:gd name="connsiteX0" fmla="*/ 0 w 849749"/>
                <a:gd name="connsiteY0" fmla="*/ 1389898 h 1397518"/>
                <a:gd name="connsiteX1" fmla="*/ 450890 w 849749"/>
                <a:gd name="connsiteY1" fmla="*/ 0 h 1397518"/>
                <a:gd name="connsiteX2" fmla="*/ 849749 w 849749"/>
                <a:gd name="connsiteY2" fmla="*/ 0 h 1397518"/>
                <a:gd name="connsiteX3" fmla="*/ 759621 w 849749"/>
                <a:gd name="connsiteY3" fmla="*/ 1397518 h 1397518"/>
                <a:gd name="connsiteX4" fmla="*/ 0 w 849749"/>
                <a:gd name="connsiteY4" fmla="*/ 1389898 h 1397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49" h="1397518">
                  <a:moveTo>
                    <a:pt x="0" y="1389898"/>
                  </a:moveTo>
                  <a:lnTo>
                    <a:pt x="450890" y="0"/>
                  </a:lnTo>
                  <a:lnTo>
                    <a:pt x="849749" y="0"/>
                  </a:lnTo>
                  <a:lnTo>
                    <a:pt x="759621" y="1397518"/>
                  </a:lnTo>
                  <a:lnTo>
                    <a:pt x="0" y="13898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e 1">
            <a:extLst>
              <a:ext uri="{FF2B5EF4-FFF2-40B4-BE49-F238E27FC236}">
                <a16:creationId xmlns:a16="http://schemas.microsoft.com/office/drawing/2014/main" id="{BFABF7DA-D723-C93C-F3C9-729139CF087C}"/>
              </a:ext>
            </a:extLst>
          </p:cNvPr>
          <p:cNvGrpSpPr/>
          <p:nvPr/>
        </p:nvGrpSpPr>
        <p:grpSpPr>
          <a:xfrm>
            <a:off x="-188535" y="817362"/>
            <a:ext cx="5297835" cy="1472824"/>
            <a:chOff x="-188536" y="1333500"/>
            <a:chExt cx="5297835" cy="1472824"/>
          </a:xfrm>
        </p:grpSpPr>
        <p:sp>
          <p:nvSpPr>
            <p:cNvPr id="62" name="Arrow: Right 61">
              <a:extLst>
                <a:ext uri="{FF2B5EF4-FFF2-40B4-BE49-F238E27FC236}">
                  <a16:creationId xmlns:a16="http://schemas.microsoft.com/office/drawing/2014/main" id="{D48D62AF-0F8C-4D54-9D60-82ABEF8584C1}"/>
                </a:ext>
              </a:extLst>
            </p:cNvPr>
            <p:cNvSpPr/>
            <p:nvPr/>
          </p:nvSpPr>
          <p:spPr>
            <a:xfrm>
              <a:off x="1785024" y="2146352"/>
              <a:ext cx="3324275" cy="659972"/>
            </a:xfrm>
            <a:prstGeom prst="rightArrow">
              <a:avLst>
                <a:gd name="adj1" fmla="val 58842"/>
                <a:gd name="adj2" fmla="val 11631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rapezoid 65">
              <a:extLst>
                <a:ext uri="{FF2B5EF4-FFF2-40B4-BE49-F238E27FC236}">
                  <a16:creationId xmlns:a16="http://schemas.microsoft.com/office/drawing/2014/main" id="{7AD68979-8C0C-444E-8E82-A081683EECDC}"/>
                </a:ext>
              </a:extLst>
            </p:cNvPr>
            <p:cNvSpPr/>
            <p:nvPr/>
          </p:nvSpPr>
          <p:spPr>
            <a:xfrm rot="5400000">
              <a:off x="130770" y="1014194"/>
              <a:ext cx="1334949" cy="1973561"/>
            </a:xfrm>
            <a:custGeom>
              <a:avLst/>
              <a:gdLst>
                <a:gd name="connsiteX0" fmla="*/ 0 w 797719"/>
                <a:gd name="connsiteY0" fmla="*/ 1405138 h 1405138"/>
                <a:gd name="connsiteX1" fmla="*/ 199430 w 797719"/>
                <a:gd name="connsiteY1" fmla="*/ 0 h 1405138"/>
                <a:gd name="connsiteX2" fmla="*/ 598289 w 797719"/>
                <a:gd name="connsiteY2" fmla="*/ 0 h 1405138"/>
                <a:gd name="connsiteX3" fmla="*/ 797719 w 797719"/>
                <a:gd name="connsiteY3" fmla="*/ 1405138 h 1405138"/>
                <a:gd name="connsiteX4" fmla="*/ 0 w 797719"/>
                <a:gd name="connsiteY4" fmla="*/ 1405138 h 1405138"/>
                <a:gd name="connsiteX0" fmla="*/ 0 w 598289"/>
                <a:gd name="connsiteY0" fmla="*/ 1405138 h 1405138"/>
                <a:gd name="connsiteX1" fmla="*/ 199430 w 598289"/>
                <a:gd name="connsiteY1" fmla="*/ 0 h 1405138"/>
                <a:gd name="connsiteX2" fmla="*/ 598289 w 598289"/>
                <a:gd name="connsiteY2" fmla="*/ 0 h 1405138"/>
                <a:gd name="connsiteX3" fmla="*/ 508161 w 598289"/>
                <a:gd name="connsiteY3" fmla="*/ 1397518 h 1405138"/>
                <a:gd name="connsiteX4" fmla="*/ 0 w 59828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652941 w 743069"/>
                <a:gd name="connsiteY3" fmla="*/ 1397518 h 1405138"/>
                <a:gd name="connsiteX4" fmla="*/ 0 w 74306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492924 w 743069"/>
                <a:gd name="connsiteY3" fmla="*/ 1405138 h 1405138"/>
                <a:gd name="connsiteX4" fmla="*/ 0 w 743069"/>
                <a:gd name="connsiteY4" fmla="*/ 1405138 h 1405138"/>
                <a:gd name="connsiteX0" fmla="*/ 0 w 1070727"/>
                <a:gd name="connsiteY0" fmla="*/ 1405138 h 1405138"/>
                <a:gd name="connsiteX1" fmla="*/ 671868 w 1070727"/>
                <a:gd name="connsiteY1" fmla="*/ 0 h 1405138"/>
                <a:gd name="connsiteX2" fmla="*/ 1070727 w 1070727"/>
                <a:gd name="connsiteY2" fmla="*/ 0 h 1405138"/>
                <a:gd name="connsiteX3" fmla="*/ 820582 w 1070727"/>
                <a:gd name="connsiteY3" fmla="*/ 1405138 h 1405138"/>
                <a:gd name="connsiteX4" fmla="*/ 0 w 1070727"/>
                <a:gd name="connsiteY4" fmla="*/ 1405138 h 1405138"/>
                <a:gd name="connsiteX0" fmla="*/ 0 w 1070727"/>
                <a:gd name="connsiteY0" fmla="*/ 1405138 h 1412758"/>
                <a:gd name="connsiteX1" fmla="*/ 671868 w 1070727"/>
                <a:gd name="connsiteY1" fmla="*/ 0 h 1412758"/>
                <a:gd name="connsiteX2" fmla="*/ 1070727 w 1070727"/>
                <a:gd name="connsiteY2" fmla="*/ 0 h 1412758"/>
                <a:gd name="connsiteX3" fmla="*/ 614845 w 1070727"/>
                <a:gd name="connsiteY3" fmla="*/ 1412758 h 1412758"/>
                <a:gd name="connsiteX4" fmla="*/ 0 w 1070727"/>
                <a:gd name="connsiteY4" fmla="*/ 1405138 h 1412758"/>
                <a:gd name="connsiteX0" fmla="*/ 0 w 1383145"/>
                <a:gd name="connsiteY0" fmla="*/ 1427998 h 1427998"/>
                <a:gd name="connsiteX1" fmla="*/ 984286 w 1383145"/>
                <a:gd name="connsiteY1" fmla="*/ 0 h 1427998"/>
                <a:gd name="connsiteX2" fmla="*/ 1383145 w 1383145"/>
                <a:gd name="connsiteY2" fmla="*/ 0 h 1427998"/>
                <a:gd name="connsiteX3" fmla="*/ 927263 w 1383145"/>
                <a:gd name="connsiteY3" fmla="*/ 1412758 h 1427998"/>
                <a:gd name="connsiteX4" fmla="*/ 0 w 1383145"/>
                <a:gd name="connsiteY4" fmla="*/ 1427998 h 142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145" h="1427998">
                  <a:moveTo>
                    <a:pt x="0" y="1427998"/>
                  </a:moveTo>
                  <a:lnTo>
                    <a:pt x="984286" y="0"/>
                  </a:lnTo>
                  <a:lnTo>
                    <a:pt x="1383145" y="0"/>
                  </a:lnTo>
                  <a:lnTo>
                    <a:pt x="927263" y="1412758"/>
                  </a:lnTo>
                  <a:lnTo>
                    <a:pt x="0" y="142799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e 8">
            <a:extLst>
              <a:ext uri="{FF2B5EF4-FFF2-40B4-BE49-F238E27FC236}">
                <a16:creationId xmlns:a16="http://schemas.microsoft.com/office/drawing/2014/main" id="{10852B43-6D3D-4C21-74ED-76F7843C05A8}"/>
              </a:ext>
            </a:extLst>
          </p:cNvPr>
          <p:cNvGrpSpPr/>
          <p:nvPr/>
        </p:nvGrpSpPr>
        <p:grpSpPr>
          <a:xfrm>
            <a:off x="-146410" y="4926749"/>
            <a:ext cx="5958301" cy="972627"/>
            <a:chOff x="-146410" y="5140758"/>
            <a:chExt cx="5958301" cy="972627"/>
          </a:xfrm>
        </p:grpSpPr>
        <p:sp>
          <p:nvSpPr>
            <p:cNvPr id="57" name="Arrow: Right 56">
              <a:extLst>
                <a:ext uri="{FF2B5EF4-FFF2-40B4-BE49-F238E27FC236}">
                  <a16:creationId xmlns:a16="http://schemas.microsoft.com/office/drawing/2014/main" id="{58FCC6B8-2206-4D6E-8F3D-D8777B942EBD}"/>
                </a:ext>
              </a:extLst>
            </p:cNvPr>
            <p:cNvSpPr/>
            <p:nvPr/>
          </p:nvSpPr>
          <p:spPr>
            <a:xfrm>
              <a:off x="1785008" y="5140758"/>
              <a:ext cx="4026883" cy="659971"/>
            </a:xfrm>
            <a:prstGeom prst="rightArrow">
              <a:avLst>
                <a:gd name="adj1" fmla="val 58842"/>
                <a:gd name="adj2" fmla="val 1163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rapezoid 65">
              <a:extLst>
                <a:ext uri="{FF2B5EF4-FFF2-40B4-BE49-F238E27FC236}">
                  <a16:creationId xmlns:a16="http://schemas.microsoft.com/office/drawing/2014/main" id="{7697DEA5-C0D6-42BF-BA23-2321F6B15B85}"/>
                </a:ext>
              </a:extLst>
            </p:cNvPr>
            <p:cNvSpPr/>
            <p:nvPr/>
          </p:nvSpPr>
          <p:spPr>
            <a:xfrm rot="5400000" flipH="1">
              <a:off x="399231" y="4727590"/>
              <a:ext cx="840154" cy="1931436"/>
            </a:xfrm>
            <a:custGeom>
              <a:avLst/>
              <a:gdLst>
                <a:gd name="connsiteX0" fmla="*/ 0 w 797719"/>
                <a:gd name="connsiteY0" fmla="*/ 1405138 h 1405138"/>
                <a:gd name="connsiteX1" fmla="*/ 199430 w 797719"/>
                <a:gd name="connsiteY1" fmla="*/ 0 h 1405138"/>
                <a:gd name="connsiteX2" fmla="*/ 598289 w 797719"/>
                <a:gd name="connsiteY2" fmla="*/ 0 h 1405138"/>
                <a:gd name="connsiteX3" fmla="*/ 797719 w 797719"/>
                <a:gd name="connsiteY3" fmla="*/ 1405138 h 1405138"/>
                <a:gd name="connsiteX4" fmla="*/ 0 w 797719"/>
                <a:gd name="connsiteY4" fmla="*/ 1405138 h 1405138"/>
                <a:gd name="connsiteX0" fmla="*/ 0 w 598289"/>
                <a:gd name="connsiteY0" fmla="*/ 1405138 h 1405138"/>
                <a:gd name="connsiteX1" fmla="*/ 199430 w 598289"/>
                <a:gd name="connsiteY1" fmla="*/ 0 h 1405138"/>
                <a:gd name="connsiteX2" fmla="*/ 598289 w 598289"/>
                <a:gd name="connsiteY2" fmla="*/ 0 h 1405138"/>
                <a:gd name="connsiteX3" fmla="*/ 508161 w 598289"/>
                <a:gd name="connsiteY3" fmla="*/ 1397518 h 1405138"/>
                <a:gd name="connsiteX4" fmla="*/ 0 w 59828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652941 w 743069"/>
                <a:gd name="connsiteY3" fmla="*/ 1397518 h 1405138"/>
                <a:gd name="connsiteX4" fmla="*/ 0 w 743069"/>
                <a:gd name="connsiteY4" fmla="*/ 1405138 h 1405138"/>
                <a:gd name="connsiteX0" fmla="*/ 0 w 849749"/>
                <a:gd name="connsiteY0" fmla="*/ 1389898 h 1397518"/>
                <a:gd name="connsiteX1" fmla="*/ 450890 w 849749"/>
                <a:gd name="connsiteY1" fmla="*/ 0 h 1397518"/>
                <a:gd name="connsiteX2" fmla="*/ 849749 w 849749"/>
                <a:gd name="connsiteY2" fmla="*/ 0 h 1397518"/>
                <a:gd name="connsiteX3" fmla="*/ 759621 w 849749"/>
                <a:gd name="connsiteY3" fmla="*/ 1397518 h 1397518"/>
                <a:gd name="connsiteX4" fmla="*/ 0 w 849749"/>
                <a:gd name="connsiteY4" fmla="*/ 1389898 h 1397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49" h="1397518">
                  <a:moveTo>
                    <a:pt x="0" y="1389898"/>
                  </a:moveTo>
                  <a:lnTo>
                    <a:pt x="450890" y="0"/>
                  </a:lnTo>
                  <a:lnTo>
                    <a:pt x="849749" y="0"/>
                  </a:lnTo>
                  <a:lnTo>
                    <a:pt x="759621" y="1397518"/>
                  </a:lnTo>
                  <a:lnTo>
                    <a:pt x="0" y="13898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e 10">
            <a:extLst>
              <a:ext uri="{FF2B5EF4-FFF2-40B4-BE49-F238E27FC236}">
                <a16:creationId xmlns:a16="http://schemas.microsoft.com/office/drawing/2014/main" id="{2BA1FEAE-A88E-2427-3692-ABA4BB23B40E}"/>
              </a:ext>
            </a:extLst>
          </p:cNvPr>
          <p:cNvGrpSpPr/>
          <p:nvPr/>
        </p:nvGrpSpPr>
        <p:grpSpPr>
          <a:xfrm>
            <a:off x="-188535" y="5704726"/>
            <a:ext cx="5297834" cy="1489325"/>
            <a:chOff x="-188535" y="5821455"/>
            <a:chExt cx="5297834" cy="1489325"/>
          </a:xfrm>
        </p:grpSpPr>
        <p:sp>
          <p:nvSpPr>
            <p:cNvPr id="4" name="Arrow: Right 3">
              <a:extLst>
                <a:ext uri="{FF2B5EF4-FFF2-40B4-BE49-F238E27FC236}">
                  <a16:creationId xmlns:a16="http://schemas.microsoft.com/office/drawing/2014/main" id="{76532D2E-28F1-4BC2-AE52-C5BC82BE89FE}"/>
                </a:ext>
              </a:extLst>
            </p:cNvPr>
            <p:cNvSpPr/>
            <p:nvPr/>
          </p:nvSpPr>
          <p:spPr>
            <a:xfrm>
              <a:off x="1785024" y="5821455"/>
              <a:ext cx="3324275" cy="659971"/>
            </a:xfrm>
            <a:prstGeom prst="rightArrow">
              <a:avLst>
                <a:gd name="adj1" fmla="val 58842"/>
                <a:gd name="adj2" fmla="val 11631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rapezoid 65">
              <a:extLst>
                <a:ext uri="{FF2B5EF4-FFF2-40B4-BE49-F238E27FC236}">
                  <a16:creationId xmlns:a16="http://schemas.microsoft.com/office/drawing/2014/main" id="{52EFAE30-D862-4E0B-B0E4-3A2DD4943524}"/>
                </a:ext>
              </a:extLst>
            </p:cNvPr>
            <p:cNvSpPr/>
            <p:nvPr/>
          </p:nvSpPr>
          <p:spPr>
            <a:xfrm rot="5400000" flipH="1">
              <a:off x="120987" y="5646741"/>
              <a:ext cx="1354517" cy="1973561"/>
            </a:xfrm>
            <a:custGeom>
              <a:avLst/>
              <a:gdLst>
                <a:gd name="connsiteX0" fmla="*/ 0 w 797719"/>
                <a:gd name="connsiteY0" fmla="*/ 1405138 h 1405138"/>
                <a:gd name="connsiteX1" fmla="*/ 199430 w 797719"/>
                <a:gd name="connsiteY1" fmla="*/ 0 h 1405138"/>
                <a:gd name="connsiteX2" fmla="*/ 598289 w 797719"/>
                <a:gd name="connsiteY2" fmla="*/ 0 h 1405138"/>
                <a:gd name="connsiteX3" fmla="*/ 797719 w 797719"/>
                <a:gd name="connsiteY3" fmla="*/ 1405138 h 1405138"/>
                <a:gd name="connsiteX4" fmla="*/ 0 w 797719"/>
                <a:gd name="connsiteY4" fmla="*/ 1405138 h 1405138"/>
                <a:gd name="connsiteX0" fmla="*/ 0 w 598289"/>
                <a:gd name="connsiteY0" fmla="*/ 1405138 h 1405138"/>
                <a:gd name="connsiteX1" fmla="*/ 199430 w 598289"/>
                <a:gd name="connsiteY1" fmla="*/ 0 h 1405138"/>
                <a:gd name="connsiteX2" fmla="*/ 598289 w 598289"/>
                <a:gd name="connsiteY2" fmla="*/ 0 h 1405138"/>
                <a:gd name="connsiteX3" fmla="*/ 508161 w 598289"/>
                <a:gd name="connsiteY3" fmla="*/ 1397518 h 1405138"/>
                <a:gd name="connsiteX4" fmla="*/ 0 w 59828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652941 w 743069"/>
                <a:gd name="connsiteY3" fmla="*/ 1397518 h 1405138"/>
                <a:gd name="connsiteX4" fmla="*/ 0 w 74306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492924 w 743069"/>
                <a:gd name="connsiteY3" fmla="*/ 1405138 h 1405138"/>
                <a:gd name="connsiteX4" fmla="*/ 0 w 743069"/>
                <a:gd name="connsiteY4" fmla="*/ 1405138 h 1405138"/>
                <a:gd name="connsiteX0" fmla="*/ 0 w 1070727"/>
                <a:gd name="connsiteY0" fmla="*/ 1405138 h 1405138"/>
                <a:gd name="connsiteX1" fmla="*/ 671868 w 1070727"/>
                <a:gd name="connsiteY1" fmla="*/ 0 h 1405138"/>
                <a:gd name="connsiteX2" fmla="*/ 1070727 w 1070727"/>
                <a:gd name="connsiteY2" fmla="*/ 0 h 1405138"/>
                <a:gd name="connsiteX3" fmla="*/ 820582 w 1070727"/>
                <a:gd name="connsiteY3" fmla="*/ 1405138 h 1405138"/>
                <a:gd name="connsiteX4" fmla="*/ 0 w 1070727"/>
                <a:gd name="connsiteY4" fmla="*/ 1405138 h 1405138"/>
                <a:gd name="connsiteX0" fmla="*/ 0 w 1070727"/>
                <a:gd name="connsiteY0" fmla="*/ 1405138 h 1412758"/>
                <a:gd name="connsiteX1" fmla="*/ 671868 w 1070727"/>
                <a:gd name="connsiteY1" fmla="*/ 0 h 1412758"/>
                <a:gd name="connsiteX2" fmla="*/ 1070727 w 1070727"/>
                <a:gd name="connsiteY2" fmla="*/ 0 h 1412758"/>
                <a:gd name="connsiteX3" fmla="*/ 614845 w 1070727"/>
                <a:gd name="connsiteY3" fmla="*/ 1412758 h 1412758"/>
                <a:gd name="connsiteX4" fmla="*/ 0 w 1070727"/>
                <a:gd name="connsiteY4" fmla="*/ 1405138 h 1412758"/>
                <a:gd name="connsiteX0" fmla="*/ 0 w 1383145"/>
                <a:gd name="connsiteY0" fmla="*/ 1427998 h 1427998"/>
                <a:gd name="connsiteX1" fmla="*/ 984286 w 1383145"/>
                <a:gd name="connsiteY1" fmla="*/ 0 h 1427998"/>
                <a:gd name="connsiteX2" fmla="*/ 1383145 w 1383145"/>
                <a:gd name="connsiteY2" fmla="*/ 0 h 1427998"/>
                <a:gd name="connsiteX3" fmla="*/ 927263 w 1383145"/>
                <a:gd name="connsiteY3" fmla="*/ 1412758 h 1427998"/>
                <a:gd name="connsiteX4" fmla="*/ 0 w 1383145"/>
                <a:gd name="connsiteY4" fmla="*/ 1427998 h 142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145" h="1427998">
                  <a:moveTo>
                    <a:pt x="0" y="1427998"/>
                  </a:moveTo>
                  <a:lnTo>
                    <a:pt x="984286" y="0"/>
                  </a:lnTo>
                  <a:lnTo>
                    <a:pt x="1383145" y="0"/>
                  </a:lnTo>
                  <a:lnTo>
                    <a:pt x="927263" y="1412758"/>
                  </a:lnTo>
                  <a:lnTo>
                    <a:pt x="0" y="142799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31B93B06-8C99-46C2-B428-FDF40C6922BB}"/>
              </a:ext>
            </a:extLst>
          </p:cNvPr>
          <p:cNvSpPr txBox="1"/>
          <p:nvPr/>
        </p:nvSpPr>
        <p:spPr>
          <a:xfrm>
            <a:off x="5354438" y="1683545"/>
            <a:ext cx="3029167"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1- INTRODUCTION</a:t>
            </a:r>
            <a:endParaRPr kumimoji="0" lang="en-GB" sz="24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99" name="TextBox 98">
            <a:extLst>
              <a:ext uri="{FF2B5EF4-FFF2-40B4-BE49-F238E27FC236}">
                <a16:creationId xmlns:a16="http://schemas.microsoft.com/office/drawing/2014/main" id="{41ADBD3A-84E3-4932-8AD5-F362F92EB7EA}"/>
              </a:ext>
            </a:extLst>
          </p:cNvPr>
          <p:cNvSpPr txBox="1"/>
          <p:nvPr/>
        </p:nvSpPr>
        <p:spPr>
          <a:xfrm>
            <a:off x="6096000" y="2502886"/>
            <a:ext cx="3397727"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2- CADRE DU PROJET</a:t>
            </a:r>
            <a:endParaRPr kumimoji="0" lang="en-GB" sz="24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100" name="TextBox 99">
            <a:extLst>
              <a:ext uri="{FF2B5EF4-FFF2-40B4-BE49-F238E27FC236}">
                <a16:creationId xmlns:a16="http://schemas.microsoft.com/office/drawing/2014/main" id="{9142CC93-2C12-4B8A-AC5A-B133F8DC039C}"/>
              </a:ext>
            </a:extLst>
          </p:cNvPr>
          <p:cNvSpPr txBox="1"/>
          <p:nvPr/>
        </p:nvSpPr>
        <p:spPr>
          <a:xfrm>
            <a:off x="6581791" y="3312394"/>
            <a:ext cx="5627106"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 3- MODELISATION CONCEPTUELLE</a:t>
            </a:r>
          </a:p>
        </p:txBody>
      </p:sp>
      <p:sp>
        <p:nvSpPr>
          <p:cNvPr id="101" name="TextBox 100">
            <a:extLst>
              <a:ext uri="{FF2B5EF4-FFF2-40B4-BE49-F238E27FC236}">
                <a16:creationId xmlns:a16="http://schemas.microsoft.com/office/drawing/2014/main" id="{DE463CD5-7FFE-4056-9899-2D572034EFDD}"/>
              </a:ext>
            </a:extLst>
          </p:cNvPr>
          <p:cNvSpPr txBox="1"/>
          <p:nvPr/>
        </p:nvSpPr>
        <p:spPr>
          <a:xfrm>
            <a:off x="6096000" y="5002460"/>
            <a:ext cx="57850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5- RESTITUTION </a:t>
            </a:r>
          </a:p>
        </p:txBody>
      </p:sp>
      <p:sp>
        <p:nvSpPr>
          <p:cNvPr id="102" name="TextBox 101">
            <a:extLst>
              <a:ext uri="{FF2B5EF4-FFF2-40B4-BE49-F238E27FC236}">
                <a16:creationId xmlns:a16="http://schemas.microsoft.com/office/drawing/2014/main" id="{EE3CCF2F-1300-4B70-9868-A6B65A9B9635}"/>
              </a:ext>
            </a:extLst>
          </p:cNvPr>
          <p:cNvSpPr txBox="1"/>
          <p:nvPr/>
        </p:nvSpPr>
        <p:spPr>
          <a:xfrm>
            <a:off x="5354438" y="5805731"/>
            <a:ext cx="5479601"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6- CONCLUSION ET PERSPECTIVES </a:t>
            </a:r>
          </a:p>
        </p:txBody>
      </p:sp>
      <p:sp>
        <p:nvSpPr>
          <p:cNvPr id="30" name="TextBox 99">
            <a:extLst>
              <a:ext uri="{FF2B5EF4-FFF2-40B4-BE49-F238E27FC236}">
                <a16:creationId xmlns:a16="http://schemas.microsoft.com/office/drawing/2014/main" id="{941B8E86-74DB-4EB0-A3CD-87C3FC1FEBF1}"/>
              </a:ext>
            </a:extLst>
          </p:cNvPr>
          <p:cNvSpPr txBox="1"/>
          <p:nvPr/>
        </p:nvSpPr>
        <p:spPr>
          <a:xfrm>
            <a:off x="6632519" y="4295319"/>
            <a:ext cx="562710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 4- CONSTRUCTION</a:t>
            </a:r>
          </a:p>
        </p:txBody>
      </p:sp>
      <p:grpSp>
        <p:nvGrpSpPr>
          <p:cNvPr id="12" name="Groupe 11">
            <a:extLst>
              <a:ext uri="{FF2B5EF4-FFF2-40B4-BE49-F238E27FC236}">
                <a16:creationId xmlns:a16="http://schemas.microsoft.com/office/drawing/2014/main" id="{1DBD9588-69CA-0087-4D87-C259AA872D17}"/>
              </a:ext>
            </a:extLst>
          </p:cNvPr>
          <p:cNvGrpSpPr/>
          <p:nvPr/>
        </p:nvGrpSpPr>
        <p:grpSpPr>
          <a:xfrm>
            <a:off x="-156943" y="4156812"/>
            <a:ext cx="6765821" cy="769922"/>
            <a:chOff x="-156943" y="3444230"/>
            <a:chExt cx="6765821" cy="769922"/>
          </a:xfrm>
        </p:grpSpPr>
        <p:sp>
          <p:nvSpPr>
            <p:cNvPr id="13" name="Arrow: Right 58">
              <a:extLst>
                <a:ext uri="{FF2B5EF4-FFF2-40B4-BE49-F238E27FC236}">
                  <a16:creationId xmlns:a16="http://schemas.microsoft.com/office/drawing/2014/main" id="{72F17BA3-0EC2-E541-FEB6-171083371690}"/>
                </a:ext>
              </a:extLst>
            </p:cNvPr>
            <p:cNvSpPr/>
            <p:nvPr/>
          </p:nvSpPr>
          <p:spPr>
            <a:xfrm>
              <a:off x="1785008" y="3498527"/>
              <a:ext cx="4823870" cy="659972"/>
            </a:xfrm>
            <a:prstGeom prst="rightArrow">
              <a:avLst>
                <a:gd name="adj1" fmla="val 58842"/>
                <a:gd name="adj2" fmla="val 1163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apezoid 6">
              <a:extLst>
                <a:ext uri="{FF2B5EF4-FFF2-40B4-BE49-F238E27FC236}">
                  <a16:creationId xmlns:a16="http://schemas.microsoft.com/office/drawing/2014/main" id="{158D3A69-68DE-1ACF-8B70-D774454DF30B}"/>
                </a:ext>
              </a:extLst>
            </p:cNvPr>
            <p:cNvSpPr/>
            <p:nvPr/>
          </p:nvSpPr>
          <p:spPr>
            <a:xfrm rot="5400000">
              <a:off x="429080" y="2858207"/>
              <a:ext cx="769922" cy="1941967"/>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42614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additive="base">
                                        <p:cTn id="11" dur="500" fill="hold"/>
                                        <p:tgtEl>
                                          <p:spTgt spid="98"/>
                                        </p:tgtEl>
                                        <p:attrNameLst>
                                          <p:attrName>ppt_x</p:attrName>
                                        </p:attrNameLst>
                                      </p:cBhvr>
                                      <p:tavLst>
                                        <p:tav tm="0">
                                          <p:val>
                                            <p:strVal val="#ppt_x"/>
                                          </p:val>
                                        </p:tav>
                                        <p:tav tm="100000">
                                          <p:val>
                                            <p:strVal val="#ppt_x"/>
                                          </p:val>
                                        </p:tav>
                                      </p:tavLst>
                                    </p:anim>
                                    <p:anim calcmode="lin" valueType="num">
                                      <p:cBhvr additive="base">
                                        <p:cTn id="12"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anim calcmode="lin" valueType="num">
                                      <p:cBhvr additive="base">
                                        <p:cTn id="21" dur="500" fill="hold"/>
                                        <p:tgtEl>
                                          <p:spTgt spid="99"/>
                                        </p:tgtEl>
                                        <p:attrNameLst>
                                          <p:attrName>ppt_x</p:attrName>
                                        </p:attrNameLst>
                                      </p:cBhvr>
                                      <p:tavLst>
                                        <p:tav tm="0">
                                          <p:val>
                                            <p:strVal val="#ppt_x"/>
                                          </p:val>
                                        </p:tav>
                                        <p:tav tm="100000">
                                          <p:val>
                                            <p:strVal val="#ppt_x"/>
                                          </p:val>
                                        </p:tav>
                                      </p:tavLst>
                                    </p:anim>
                                    <p:anim calcmode="lin" valueType="num">
                                      <p:cBhvr additive="base">
                                        <p:cTn id="22"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anim calcmode="lin" valueType="num">
                                      <p:cBhvr additive="base">
                                        <p:cTn id="31" dur="500" fill="hold"/>
                                        <p:tgtEl>
                                          <p:spTgt spid="100"/>
                                        </p:tgtEl>
                                        <p:attrNameLst>
                                          <p:attrName>ppt_x</p:attrName>
                                        </p:attrNameLst>
                                      </p:cBhvr>
                                      <p:tavLst>
                                        <p:tav tm="0">
                                          <p:val>
                                            <p:strVal val="#ppt_x"/>
                                          </p:val>
                                        </p:tav>
                                        <p:tav tm="100000">
                                          <p:val>
                                            <p:strVal val="#ppt_x"/>
                                          </p:val>
                                        </p:tav>
                                      </p:tavLst>
                                    </p:anim>
                                    <p:anim calcmode="lin" valueType="num">
                                      <p:cBhvr additive="base">
                                        <p:cTn id="32"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anim calcmode="lin" valueType="num">
                                      <p:cBhvr additive="base">
                                        <p:cTn id="51" dur="500" fill="hold"/>
                                        <p:tgtEl>
                                          <p:spTgt spid="101"/>
                                        </p:tgtEl>
                                        <p:attrNameLst>
                                          <p:attrName>ppt_x</p:attrName>
                                        </p:attrNameLst>
                                      </p:cBhvr>
                                      <p:tavLst>
                                        <p:tav tm="0">
                                          <p:val>
                                            <p:strVal val="#ppt_x"/>
                                          </p:val>
                                        </p:tav>
                                        <p:tav tm="100000">
                                          <p:val>
                                            <p:strVal val="#ppt_x"/>
                                          </p:val>
                                        </p:tav>
                                      </p:tavLst>
                                    </p:anim>
                                    <p:anim calcmode="lin" valueType="num">
                                      <p:cBhvr additive="base">
                                        <p:cTn id="5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02"/>
                                        </p:tgtEl>
                                        <p:attrNameLst>
                                          <p:attrName>style.visibility</p:attrName>
                                        </p:attrNameLst>
                                      </p:cBhvr>
                                      <p:to>
                                        <p:strVal val="visible"/>
                                      </p:to>
                                    </p:set>
                                    <p:anim calcmode="lin" valueType="num">
                                      <p:cBhvr additive="base">
                                        <p:cTn id="61" dur="500" fill="hold"/>
                                        <p:tgtEl>
                                          <p:spTgt spid="102"/>
                                        </p:tgtEl>
                                        <p:attrNameLst>
                                          <p:attrName>ppt_x</p:attrName>
                                        </p:attrNameLst>
                                      </p:cBhvr>
                                      <p:tavLst>
                                        <p:tav tm="0">
                                          <p:val>
                                            <p:strVal val="#ppt_x"/>
                                          </p:val>
                                        </p:tav>
                                        <p:tav tm="100000">
                                          <p:val>
                                            <p:strVal val="#ppt_x"/>
                                          </p:val>
                                        </p:tav>
                                      </p:tavLst>
                                    </p:anim>
                                    <p:anim calcmode="lin" valueType="num">
                                      <p:cBhvr additive="base">
                                        <p:cTn id="62"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P spid="101" grpId="0"/>
      <p:bldP spid="102"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DEMARCHE ASCENDANTE</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18947"/>
            <a:ext cx="2764769" cy="523220"/>
            <a:chOff x="-3750196" y="5753785"/>
            <a:chExt cx="3319286" cy="1031169"/>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366452" y="5753785"/>
              <a:ext cx="2935542" cy="1031169"/>
            </a:xfrm>
            <a:prstGeom prst="rect">
              <a:avLst/>
            </a:prstGeom>
            <a:noFill/>
            <a:ln>
              <a:noFill/>
            </a:ln>
          </p:spPr>
          <p:txBody>
            <a:bodyPr wrap="square">
              <a:spAutoFit/>
            </a:bodyPr>
            <a:lstStyle/>
            <a:p>
              <a:r>
                <a:rPr lang="en-US" sz="14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MODELISATION CONCEPTUELLE</a:t>
              </a:r>
              <a:endParaRPr lang="fr-TN" sz="14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grpSp>
      <p:grpSp>
        <p:nvGrpSpPr>
          <p:cNvPr id="58" name="Groupe 57">
            <a:extLst>
              <a:ext uri="{FF2B5EF4-FFF2-40B4-BE49-F238E27FC236}">
                <a16:creationId xmlns:a16="http://schemas.microsoft.com/office/drawing/2014/main" id="{2D777A21-A5F9-4579-991E-C60CD265788B}"/>
              </a:ext>
            </a:extLst>
          </p:cNvPr>
          <p:cNvGrpSpPr/>
          <p:nvPr/>
        </p:nvGrpSpPr>
        <p:grpSpPr>
          <a:xfrm>
            <a:off x="213397" y="3045679"/>
            <a:ext cx="2152360" cy="943583"/>
            <a:chOff x="561562" y="2393004"/>
            <a:chExt cx="2152360" cy="943583"/>
          </a:xfrm>
          <a:noFill/>
        </p:grpSpPr>
        <p:sp>
          <p:nvSpPr>
            <p:cNvPr id="59" name="Rectangle 58">
              <a:extLst>
                <a:ext uri="{FF2B5EF4-FFF2-40B4-BE49-F238E27FC236}">
                  <a16:creationId xmlns:a16="http://schemas.microsoft.com/office/drawing/2014/main" id="{F84E6E84-F75E-4121-BC55-73D20C86F843}"/>
                </a:ext>
              </a:extLst>
            </p:cNvPr>
            <p:cNvSpPr/>
            <p:nvPr/>
          </p:nvSpPr>
          <p:spPr>
            <a:xfrm>
              <a:off x="561562" y="2393004"/>
              <a:ext cx="2152360" cy="94358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7D2EFBCF-F748-4FAB-83F2-01C3EF6BFB3C}"/>
                </a:ext>
              </a:extLst>
            </p:cNvPr>
            <p:cNvSpPr txBox="1"/>
            <p:nvPr/>
          </p:nvSpPr>
          <p:spPr>
            <a:xfrm>
              <a:off x="704582" y="2411464"/>
              <a:ext cx="1866320" cy="369332"/>
            </a:xfrm>
            <a:prstGeom prst="rect">
              <a:avLst/>
            </a:prstGeom>
            <a:grpFill/>
            <a:ln>
              <a:noFill/>
            </a:ln>
          </p:spPr>
          <p:txBody>
            <a:bodyPr wrap="square" rtlCol="0">
              <a:spAutoFit/>
            </a:bodyPr>
            <a:lstStyle/>
            <a:p>
              <a:endParaRPr lang="fr-FR" dirty="0"/>
            </a:p>
          </p:txBody>
        </p:sp>
      </p:grpSp>
      <p:sp>
        <p:nvSpPr>
          <p:cNvPr id="62" name="Rectangle 61">
            <a:extLst>
              <a:ext uri="{FF2B5EF4-FFF2-40B4-BE49-F238E27FC236}">
                <a16:creationId xmlns:a16="http://schemas.microsoft.com/office/drawing/2014/main" id="{06982486-C805-4441-A799-0E34364103BD}"/>
              </a:ext>
            </a:extLst>
          </p:cNvPr>
          <p:cNvSpPr/>
          <p:nvPr/>
        </p:nvSpPr>
        <p:spPr>
          <a:xfrm>
            <a:off x="2626909" y="3047048"/>
            <a:ext cx="2152360" cy="9435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8" name="Groupe 37">
            <a:extLst>
              <a:ext uri="{FF2B5EF4-FFF2-40B4-BE49-F238E27FC236}">
                <a16:creationId xmlns:a16="http://schemas.microsoft.com/office/drawing/2014/main" id="{1F8C3E4B-F305-AD4F-F6B5-AD6CC7C3E2DF}"/>
              </a:ext>
            </a:extLst>
          </p:cNvPr>
          <p:cNvGrpSpPr/>
          <p:nvPr/>
        </p:nvGrpSpPr>
        <p:grpSpPr>
          <a:xfrm>
            <a:off x="-2247377" y="3026462"/>
            <a:ext cx="2152360" cy="949214"/>
            <a:chOff x="9395969" y="4657017"/>
            <a:chExt cx="2152360" cy="949214"/>
          </a:xfrm>
        </p:grpSpPr>
        <p:sp>
          <p:nvSpPr>
            <p:cNvPr id="39" name="Rectangle 38">
              <a:extLst>
                <a:ext uri="{FF2B5EF4-FFF2-40B4-BE49-F238E27FC236}">
                  <a16:creationId xmlns:a16="http://schemas.microsoft.com/office/drawing/2014/main" id="{3E07248B-287E-15BE-99D6-481FE7B97C5D}"/>
                </a:ext>
              </a:extLst>
            </p:cNvPr>
            <p:cNvSpPr/>
            <p:nvPr/>
          </p:nvSpPr>
          <p:spPr>
            <a:xfrm>
              <a:off x="9395969" y="4657017"/>
              <a:ext cx="2152360" cy="94358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45212B46-67E1-188E-D74E-DFE16751FA8D}"/>
                </a:ext>
              </a:extLst>
            </p:cNvPr>
            <p:cNvSpPr txBox="1"/>
            <p:nvPr/>
          </p:nvSpPr>
          <p:spPr>
            <a:xfrm>
              <a:off x="9821890" y="4959900"/>
              <a:ext cx="1300519" cy="646331"/>
            </a:xfrm>
            <a:prstGeom prst="rect">
              <a:avLst/>
            </a:prstGeom>
            <a:noFill/>
            <a:ln>
              <a:noFill/>
            </a:ln>
          </p:spPr>
          <p:txBody>
            <a:bodyPr wrap="square" rtlCol="0">
              <a:spAutoFit/>
            </a:bodyPr>
            <a:lstStyle/>
            <a:p>
              <a:r>
                <a:rPr lang="fr-FR" sz="1800" b="1" kern="1200" dirty="0">
                  <a:solidFill>
                    <a:schemeClr val="bg1"/>
                  </a:solidFill>
                </a:rPr>
                <a:t>Hiérarchies</a:t>
              </a:r>
            </a:p>
            <a:p>
              <a:endParaRPr lang="fr-FR" dirty="0"/>
            </a:p>
          </p:txBody>
        </p:sp>
      </p:grpSp>
      <p:grpSp>
        <p:nvGrpSpPr>
          <p:cNvPr id="41" name="Groupe 40">
            <a:extLst>
              <a:ext uri="{FF2B5EF4-FFF2-40B4-BE49-F238E27FC236}">
                <a16:creationId xmlns:a16="http://schemas.microsoft.com/office/drawing/2014/main" id="{205F2DE8-2CBC-EE1E-69D2-B00D8D586F0E}"/>
              </a:ext>
            </a:extLst>
          </p:cNvPr>
          <p:cNvGrpSpPr/>
          <p:nvPr/>
        </p:nvGrpSpPr>
        <p:grpSpPr>
          <a:xfrm>
            <a:off x="-11907365" y="3045679"/>
            <a:ext cx="2413512" cy="1218789"/>
            <a:chOff x="213397" y="3045679"/>
            <a:chExt cx="2413512" cy="1218789"/>
          </a:xfrm>
        </p:grpSpPr>
        <p:grpSp>
          <p:nvGrpSpPr>
            <p:cNvPr id="42" name="Groupe 41">
              <a:extLst>
                <a:ext uri="{FF2B5EF4-FFF2-40B4-BE49-F238E27FC236}">
                  <a16:creationId xmlns:a16="http://schemas.microsoft.com/office/drawing/2014/main" id="{85DCFEF4-1C47-352A-268C-2533589E52FD}"/>
                </a:ext>
              </a:extLst>
            </p:cNvPr>
            <p:cNvGrpSpPr/>
            <p:nvPr/>
          </p:nvGrpSpPr>
          <p:grpSpPr>
            <a:xfrm>
              <a:off x="213397" y="3045679"/>
              <a:ext cx="2152360" cy="1218789"/>
              <a:chOff x="561562" y="2393004"/>
              <a:chExt cx="2152360" cy="1218789"/>
            </a:xfrm>
          </p:grpSpPr>
          <p:sp>
            <p:nvSpPr>
              <p:cNvPr id="44" name="Rectangle 43">
                <a:extLst>
                  <a:ext uri="{FF2B5EF4-FFF2-40B4-BE49-F238E27FC236}">
                    <a16:creationId xmlns:a16="http://schemas.microsoft.com/office/drawing/2014/main" id="{DF2374F5-43E2-17E4-0890-C835DE510441}"/>
                  </a:ext>
                </a:extLst>
              </p:cNvPr>
              <p:cNvSpPr/>
              <p:nvPr/>
            </p:nvSpPr>
            <p:spPr>
              <a:xfrm>
                <a:off x="561562" y="2393004"/>
                <a:ext cx="2152360" cy="94358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575DAA36-53AB-B7D9-3FBA-93B77EC13E54}"/>
                  </a:ext>
                </a:extLst>
              </p:cNvPr>
              <p:cNvSpPr txBox="1"/>
              <p:nvPr/>
            </p:nvSpPr>
            <p:spPr>
              <a:xfrm>
                <a:off x="704582" y="2411464"/>
                <a:ext cx="1866320" cy="1200329"/>
              </a:xfrm>
              <a:prstGeom prst="rect">
                <a:avLst/>
              </a:prstGeom>
              <a:noFill/>
              <a:ln>
                <a:noFill/>
              </a:ln>
            </p:spPr>
            <p:txBody>
              <a:bodyPr wrap="square" rtlCol="0">
                <a:spAutoFit/>
              </a:bodyPr>
              <a:lstStyle/>
              <a:p>
                <a:r>
                  <a:rPr lang="fr-FR" sz="1800" b="1" kern="1200" dirty="0">
                    <a:solidFill>
                      <a:schemeClr val="bg1"/>
                    </a:solidFill>
                  </a:rPr>
                  <a:t>Schéma conceptuel de la source</a:t>
                </a:r>
              </a:p>
              <a:p>
                <a:endParaRPr lang="fr-FR" dirty="0"/>
              </a:p>
            </p:txBody>
          </p:sp>
        </p:grpSp>
        <p:cxnSp>
          <p:nvCxnSpPr>
            <p:cNvPr id="43" name="Connecteur droit avec flèche 42">
              <a:extLst>
                <a:ext uri="{FF2B5EF4-FFF2-40B4-BE49-F238E27FC236}">
                  <a16:creationId xmlns:a16="http://schemas.microsoft.com/office/drawing/2014/main" id="{B6AA1E5C-3D31-1366-9DA1-BE9E3DAE5863}"/>
                </a:ext>
              </a:extLst>
            </p:cNvPr>
            <p:cNvCxnSpPr>
              <a:stCxn id="44" idx="3"/>
              <a:endCxn id="49" idx="1"/>
            </p:cNvCxnSpPr>
            <p:nvPr/>
          </p:nvCxnSpPr>
          <p:spPr>
            <a:xfrm>
              <a:off x="2365757" y="3517471"/>
              <a:ext cx="261152" cy="1369"/>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B66D47E9-486C-8244-579D-BCC7B4744B03}"/>
              </a:ext>
            </a:extLst>
          </p:cNvPr>
          <p:cNvGrpSpPr/>
          <p:nvPr/>
        </p:nvGrpSpPr>
        <p:grpSpPr>
          <a:xfrm>
            <a:off x="-9493853" y="3047048"/>
            <a:ext cx="2424997" cy="966637"/>
            <a:chOff x="2626909" y="3047048"/>
            <a:chExt cx="2424997" cy="966637"/>
          </a:xfrm>
        </p:grpSpPr>
        <p:grpSp>
          <p:nvGrpSpPr>
            <p:cNvPr id="47" name="Groupe 46">
              <a:extLst>
                <a:ext uri="{FF2B5EF4-FFF2-40B4-BE49-F238E27FC236}">
                  <a16:creationId xmlns:a16="http://schemas.microsoft.com/office/drawing/2014/main" id="{4B655E51-B45D-420A-54C5-F9268856102F}"/>
                </a:ext>
              </a:extLst>
            </p:cNvPr>
            <p:cNvGrpSpPr/>
            <p:nvPr/>
          </p:nvGrpSpPr>
          <p:grpSpPr>
            <a:xfrm>
              <a:off x="2626909" y="3047048"/>
              <a:ext cx="2152360" cy="966637"/>
              <a:chOff x="960396" y="3878504"/>
              <a:chExt cx="2152360" cy="966637"/>
            </a:xfrm>
          </p:grpSpPr>
          <p:sp>
            <p:nvSpPr>
              <p:cNvPr id="49" name="Rectangle 48">
                <a:extLst>
                  <a:ext uri="{FF2B5EF4-FFF2-40B4-BE49-F238E27FC236}">
                    <a16:creationId xmlns:a16="http://schemas.microsoft.com/office/drawing/2014/main" id="{29039DC0-F44E-1406-456B-4A765ADC12D2}"/>
                  </a:ext>
                </a:extLst>
              </p:cNvPr>
              <p:cNvSpPr/>
              <p:nvPr/>
            </p:nvSpPr>
            <p:spPr>
              <a:xfrm>
                <a:off x="960396" y="3878504"/>
                <a:ext cx="2152360" cy="94358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a:extLst>
                  <a:ext uri="{FF2B5EF4-FFF2-40B4-BE49-F238E27FC236}">
                    <a16:creationId xmlns:a16="http://schemas.microsoft.com/office/drawing/2014/main" id="{BB502AAE-88F3-5CD0-09B8-233A91D37EB8}"/>
                  </a:ext>
                </a:extLst>
              </p:cNvPr>
              <p:cNvSpPr txBox="1"/>
              <p:nvPr/>
            </p:nvSpPr>
            <p:spPr>
              <a:xfrm>
                <a:off x="1691892" y="4198810"/>
                <a:ext cx="689368" cy="646331"/>
              </a:xfrm>
              <a:prstGeom prst="rect">
                <a:avLst/>
              </a:prstGeom>
              <a:noFill/>
              <a:ln>
                <a:noFill/>
              </a:ln>
            </p:spPr>
            <p:txBody>
              <a:bodyPr wrap="square" rtlCol="0">
                <a:spAutoFit/>
              </a:bodyPr>
              <a:lstStyle/>
              <a:p>
                <a:r>
                  <a:rPr lang="fr-FR" sz="1800" b="1" kern="1200" dirty="0">
                    <a:solidFill>
                      <a:schemeClr val="bg1"/>
                    </a:solidFill>
                  </a:rPr>
                  <a:t>Faits</a:t>
                </a:r>
              </a:p>
              <a:p>
                <a:endParaRPr lang="fr-FR" dirty="0"/>
              </a:p>
            </p:txBody>
          </p:sp>
        </p:grpSp>
        <p:cxnSp>
          <p:nvCxnSpPr>
            <p:cNvPr id="48" name="Connecteur droit avec flèche 47">
              <a:extLst>
                <a:ext uri="{FF2B5EF4-FFF2-40B4-BE49-F238E27FC236}">
                  <a16:creationId xmlns:a16="http://schemas.microsoft.com/office/drawing/2014/main" id="{E660C498-BB32-FCFD-8C45-CE1C7436D7AD}"/>
                </a:ext>
              </a:extLst>
            </p:cNvPr>
            <p:cNvCxnSpPr>
              <a:cxnSpLocks/>
              <a:stCxn id="49" idx="3"/>
            </p:cNvCxnSpPr>
            <p:nvPr/>
          </p:nvCxnSpPr>
          <p:spPr>
            <a:xfrm>
              <a:off x="4779269" y="3518840"/>
              <a:ext cx="272637"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e 50">
            <a:extLst>
              <a:ext uri="{FF2B5EF4-FFF2-40B4-BE49-F238E27FC236}">
                <a16:creationId xmlns:a16="http://schemas.microsoft.com/office/drawing/2014/main" id="{39B9DA5C-B24E-8452-7CE8-D8A3D1380428}"/>
              </a:ext>
            </a:extLst>
          </p:cNvPr>
          <p:cNvGrpSpPr/>
          <p:nvPr/>
        </p:nvGrpSpPr>
        <p:grpSpPr>
          <a:xfrm>
            <a:off x="-7074401" y="3045678"/>
            <a:ext cx="2419452" cy="943583"/>
            <a:chOff x="5046361" y="3045678"/>
            <a:chExt cx="2419452" cy="943583"/>
          </a:xfrm>
        </p:grpSpPr>
        <p:grpSp>
          <p:nvGrpSpPr>
            <p:cNvPr id="52" name="Groupe 51">
              <a:extLst>
                <a:ext uri="{FF2B5EF4-FFF2-40B4-BE49-F238E27FC236}">
                  <a16:creationId xmlns:a16="http://schemas.microsoft.com/office/drawing/2014/main" id="{5C938269-4C13-04CE-AB03-074EF62FC29E}"/>
                </a:ext>
              </a:extLst>
            </p:cNvPr>
            <p:cNvGrpSpPr/>
            <p:nvPr/>
          </p:nvGrpSpPr>
          <p:grpSpPr>
            <a:xfrm>
              <a:off x="5046361" y="3045678"/>
              <a:ext cx="2152360" cy="943583"/>
              <a:chOff x="3943640" y="4373350"/>
              <a:chExt cx="2152360" cy="943583"/>
            </a:xfrm>
          </p:grpSpPr>
          <p:sp>
            <p:nvSpPr>
              <p:cNvPr id="54" name="Rectangle 53">
                <a:extLst>
                  <a:ext uri="{FF2B5EF4-FFF2-40B4-BE49-F238E27FC236}">
                    <a16:creationId xmlns:a16="http://schemas.microsoft.com/office/drawing/2014/main" id="{C38855A6-D7D7-3B5C-FF89-0E5419C7C550}"/>
                  </a:ext>
                </a:extLst>
              </p:cNvPr>
              <p:cNvSpPr/>
              <p:nvPr/>
            </p:nvSpPr>
            <p:spPr>
              <a:xfrm>
                <a:off x="3943640" y="4373350"/>
                <a:ext cx="2152360" cy="94358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a:extLst>
                  <a:ext uri="{FF2B5EF4-FFF2-40B4-BE49-F238E27FC236}">
                    <a16:creationId xmlns:a16="http://schemas.microsoft.com/office/drawing/2014/main" id="{1D4C8FDA-4C60-EABE-44C3-0C98CDB53E08}"/>
                  </a:ext>
                </a:extLst>
              </p:cNvPr>
              <p:cNvSpPr txBox="1"/>
              <p:nvPr/>
            </p:nvSpPr>
            <p:spPr>
              <a:xfrm>
                <a:off x="4338804" y="4657017"/>
                <a:ext cx="1362033" cy="646331"/>
              </a:xfrm>
              <a:prstGeom prst="rect">
                <a:avLst/>
              </a:prstGeom>
              <a:noFill/>
              <a:ln>
                <a:noFill/>
              </a:ln>
            </p:spPr>
            <p:txBody>
              <a:bodyPr wrap="square" rtlCol="0">
                <a:spAutoFit/>
              </a:bodyPr>
              <a:lstStyle/>
              <a:p>
                <a:r>
                  <a:rPr lang="fr-FR" sz="1800" b="1" kern="1200" dirty="0">
                    <a:solidFill>
                      <a:schemeClr val="bg1"/>
                    </a:solidFill>
                  </a:rPr>
                  <a:t>Dimensions</a:t>
                </a:r>
              </a:p>
              <a:p>
                <a:endParaRPr lang="fr-FR" dirty="0"/>
              </a:p>
            </p:txBody>
          </p:sp>
        </p:grpSp>
        <p:cxnSp>
          <p:nvCxnSpPr>
            <p:cNvPr id="53" name="Connecteur droit avec flèche 52">
              <a:extLst>
                <a:ext uri="{FF2B5EF4-FFF2-40B4-BE49-F238E27FC236}">
                  <a16:creationId xmlns:a16="http://schemas.microsoft.com/office/drawing/2014/main" id="{FB2A2A6E-F388-CB4B-CB59-9EDFE1A7A5E3}"/>
                </a:ext>
              </a:extLst>
            </p:cNvPr>
            <p:cNvCxnSpPr/>
            <p:nvPr/>
          </p:nvCxnSpPr>
          <p:spPr>
            <a:xfrm>
              <a:off x="7204661" y="3517471"/>
              <a:ext cx="261152" cy="1369"/>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e 55">
            <a:extLst>
              <a:ext uri="{FF2B5EF4-FFF2-40B4-BE49-F238E27FC236}">
                <a16:creationId xmlns:a16="http://schemas.microsoft.com/office/drawing/2014/main" id="{6DB87357-EEDC-CBC3-D7BA-18113BB1C77B}"/>
              </a:ext>
            </a:extLst>
          </p:cNvPr>
          <p:cNvGrpSpPr/>
          <p:nvPr/>
        </p:nvGrpSpPr>
        <p:grpSpPr>
          <a:xfrm>
            <a:off x="-4660889" y="3045678"/>
            <a:ext cx="2421105" cy="943583"/>
            <a:chOff x="7459873" y="3045678"/>
            <a:chExt cx="2421105" cy="943583"/>
          </a:xfrm>
        </p:grpSpPr>
        <p:grpSp>
          <p:nvGrpSpPr>
            <p:cNvPr id="57" name="Groupe 56">
              <a:extLst>
                <a:ext uri="{FF2B5EF4-FFF2-40B4-BE49-F238E27FC236}">
                  <a16:creationId xmlns:a16="http://schemas.microsoft.com/office/drawing/2014/main" id="{E947A8AA-3594-EBE6-D83B-72646497D89B}"/>
                </a:ext>
              </a:extLst>
            </p:cNvPr>
            <p:cNvGrpSpPr/>
            <p:nvPr/>
          </p:nvGrpSpPr>
          <p:grpSpPr>
            <a:xfrm>
              <a:off x="7459873" y="3045678"/>
              <a:ext cx="2152360" cy="943583"/>
              <a:chOff x="6560681" y="4625501"/>
              <a:chExt cx="2152360" cy="943583"/>
            </a:xfrm>
          </p:grpSpPr>
          <p:sp>
            <p:nvSpPr>
              <p:cNvPr id="78" name="Rectangle 77">
                <a:extLst>
                  <a:ext uri="{FF2B5EF4-FFF2-40B4-BE49-F238E27FC236}">
                    <a16:creationId xmlns:a16="http://schemas.microsoft.com/office/drawing/2014/main" id="{BACF609D-6CCF-7F76-8856-E5BC9802647D}"/>
                  </a:ext>
                </a:extLst>
              </p:cNvPr>
              <p:cNvSpPr/>
              <p:nvPr/>
            </p:nvSpPr>
            <p:spPr>
              <a:xfrm>
                <a:off x="6560681" y="4625501"/>
                <a:ext cx="2152360" cy="94358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ZoneTexte 78">
                <a:extLst>
                  <a:ext uri="{FF2B5EF4-FFF2-40B4-BE49-F238E27FC236}">
                    <a16:creationId xmlns:a16="http://schemas.microsoft.com/office/drawing/2014/main" id="{881BAD05-33F3-039B-8C06-3409C4347533}"/>
                  </a:ext>
                </a:extLst>
              </p:cNvPr>
              <p:cNvSpPr txBox="1"/>
              <p:nvPr/>
            </p:nvSpPr>
            <p:spPr>
              <a:xfrm>
                <a:off x="6955149" y="4922753"/>
                <a:ext cx="1363424" cy="646331"/>
              </a:xfrm>
              <a:prstGeom prst="rect">
                <a:avLst/>
              </a:prstGeom>
              <a:noFill/>
              <a:ln>
                <a:noFill/>
              </a:ln>
            </p:spPr>
            <p:txBody>
              <a:bodyPr wrap="square" rtlCol="0">
                <a:spAutoFit/>
              </a:bodyPr>
              <a:lstStyle/>
              <a:p>
                <a:r>
                  <a:rPr lang="fr-FR" sz="1800" b="1" kern="1200" dirty="0">
                    <a:solidFill>
                      <a:schemeClr val="bg1"/>
                    </a:solidFill>
                  </a:rPr>
                  <a:t>Granularité</a:t>
                </a:r>
              </a:p>
              <a:p>
                <a:endParaRPr lang="fr-FR" dirty="0"/>
              </a:p>
            </p:txBody>
          </p:sp>
        </p:grpSp>
        <p:cxnSp>
          <p:nvCxnSpPr>
            <p:cNvPr id="77" name="Connecteur droit avec flèche 76">
              <a:extLst>
                <a:ext uri="{FF2B5EF4-FFF2-40B4-BE49-F238E27FC236}">
                  <a16:creationId xmlns:a16="http://schemas.microsoft.com/office/drawing/2014/main" id="{B5B6F6E6-BE9E-3261-3300-CFBA54D03735}"/>
                </a:ext>
              </a:extLst>
            </p:cNvPr>
            <p:cNvCxnSpPr/>
            <p:nvPr/>
          </p:nvCxnSpPr>
          <p:spPr>
            <a:xfrm>
              <a:off x="9619826" y="3517471"/>
              <a:ext cx="261152" cy="1369"/>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51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26 -7.40741E-7 L 0.23789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4.16667E-6 -3.7037E-7 L 0.99349 -0.00023 " pathEditMode="relative" rAng="0" ptsTypes="AA">
                                      <p:cBhvr>
                                        <p:cTn id="12" dur="2000" fill="hold"/>
                                        <p:tgtEl>
                                          <p:spTgt spid="41"/>
                                        </p:tgtEl>
                                        <p:attrNameLst>
                                          <p:attrName>ppt_x</p:attrName>
                                          <p:attrName>ppt_y</p:attrName>
                                        </p:attrNameLst>
                                      </p:cBhvr>
                                      <p:rCtr x="49674" y="-23"/>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33333E-6 -3.33333E-6 L 0.99414 0.00093 " pathEditMode="relative" rAng="0" ptsTypes="AA">
                                      <p:cBhvr>
                                        <p:cTn id="16" dur="2000" fill="hold"/>
                                        <p:tgtEl>
                                          <p:spTgt spid="46"/>
                                        </p:tgtEl>
                                        <p:attrNameLst>
                                          <p:attrName>ppt_x</p:attrName>
                                          <p:attrName>ppt_y</p:attrName>
                                        </p:attrNameLst>
                                      </p:cBhvr>
                                      <p:rCtr x="49714" y="46"/>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7 -2.96296E-6 L 0.99401 0.00023 " pathEditMode="relative" rAng="0" ptsTypes="AA">
                                      <p:cBhvr>
                                        <p:cTn id="20" dur="2000" fill="hold"/>
                                        <p:tgtEl>
                                          <p:spTgt spid="51"/>
                                        </p:tgtEl>
                                        <p:attrNameLst>
                                          <p:attrName>ppt_x</p:attrName>
                                          <p:attrName>ppt_y</p:attrName>
                                        </p:attrNameLst>
                                      </p:cBhvr>
                                      <p:rCtr x="49701" y="0"/>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70833E-6 -2.96296E-6 L 0.99375 -0.00092 " pathEditMode="relative" rAng="0" ptsTypes="AA">
                                      <p:cBhvr>
                                        <p:cTn id="24" dur="2000" fill="hold"/>
                                        <p:tgtEl>
                                          <p:spTgt spid="56"/>
                                        </p:tgtEl>
                                        <p:attrNameLst>
                                          <p:attrName>ppt_x</p:attrName>
                                          <p:attrName>ppt_y</p:attrName>
                                        </p:attrNameLst>
                                      </p:cBhvr>
                                      <p:rCtr x="49687" y="-46"/>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3.75E-6 3.33333E-6 L 0.99427 0.00023 " pathEditMode="relative" rAng="0" ptsTypes="AA">
                                      <p:cBhvr>
                                        <p:cTn id="28" dur="2000" fill="hold"/>
                                        <p:tgtEl>
                                          <p:spTgt spid="38"/>
                                        </p:tgtEl>
                                        <p:attrNameLst>
                                          <p:attrName>ppt_x</p:attrName>
                                          <p:attrName>ppt_y</p:attrName>
                                        </p:attrNameLst>
                                      </p:cBhvr>
                                      <p:rCtr x="497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pic>
        <p:nvPicPr>
          <p:cNvPr id="2" name="Image 1">
            <a:extLst>
              <a:ext uri="{FF2B5EF4-FFF2-40B4-BE49-F238E27FC236}">
                <a16:creationId xmlns:a16="http://schemas.microsoft.com/office/drawing/2014/main" id="{C78D4DB1-23C6-0ADE-DEFD-90DAE4F879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86671" y="1326140"/>
            <a:ext cx="9277950" cy="5032999"/>
          </a:xfrm>
          <a:prstGeom prst="rect">
            <a:avLst/>
          </a:prstGeom>
          <a:ln>
            <a:noFill/>
          </a:ln>
        </p:spPr>
      </p:pic>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DIAGRAMME DE CLASSE</a:t>
              </a:r>
              <a:endParaRPr lang="fr-TN" sz="3600" b="1" dirty="0">
                <a:solidFill>
                  <a:schemeClr val="bg1"/>
                </a:solidFill>
              </a:endParaRP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18947"/>
            <a:ext cx="2764769" cy="523220"/>
            <a:chOff x="-3750196" y="5753785"/>
            <a:chExt cx="3319286" cy="1031169"/>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366452" y="5753785"/>
              <a:ext cx="2935542" cy="1031169"/>
            </a:xfrm>
            <a:prstGeom prst="rect">
              <a:avLst/>
            </a:prstGeom>
            <a:noFill/>
            <a:ln>
              <a:noFill/>
            </a:ln>
          </p:spPr>
          <p:txBody>
            <a:bodyPr wrap="square">
              <a:spAutoFit/>
            </a:bodyPr>
            <a:lstStyle/>
            <a:p>
              <a:r>
                <a:rPr lang="en-US" sz="14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MODELISATION CONCEPTUELLE</a:t>
              </a:r>
              <a:endParaRPr lang="fr-TN" sz="14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grpSp>
      <p:sp>
        <p:nvSpPr>
          <p:cNvPr id="16" name="Rectangle à coins arrondis 4">
            <a:extLst>
              <a:ext uri="{FF2B5EF4-FFF2-40B4-BE49-F238E27FC236}">
                <a16:creationId xmlns:a16="http://schemas.microsoft.com/office/drawing/2014/main" id="{0DFC6DE8-8EF6-47A0-A6A4-4D85C51FBF80}"/>
              </a:ext>
            </a:extLst>
          </p:cNvPr>
          <p:cNvSpPr/>
          <p:nvPr/>
        </p:nvSpPr>
        <p:spPr>
          <a:xfrm>
            <a:off x="4257262" y="3044190"/>
            <a:ext cx="1050068" cy="11887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à coins arrondis 18">
            <a:extLst>
              <a:ext uri="{FF2B5EF4-FFF2-40B4-BE49-F238E27FC236}">
                <a16:creationId xmlns:a16="http://schemas.microsoft.com/office/drawing/2014/main" id="{13C5438F-0D9D-4296-B52A-56ECF3E4FE62}"/>
              </a:ext>
            </a:extLst>
          </p:cNvPr>
          <p:cNvSpPr/>
          <p:nvPr/>
        </p:nvSpPr>
        <p:spPr>
          <a:xfrm>
            <a:off x="3379470" y="4406750"/>
            <a:ext cx="838200" cy="13920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à coins arrondis 14">
            <a:extLst>
              <a:ext uri="{FF2B5EF4-FFF2-40B4-BE49-F238E27FC236}">
                <a16:creationId xmlns:a16="http://schemas.microsoft.com/office/drawing/2014/main" id="{9F1CDBA1-7EA4-4569-8A1D-F4B34E5DA85A}"/>
              </a:ext>
            </a:extLst>
          </p:cNvPr>
          <p:cNvSpPr/>
          <p:nvPr/>
        </p:nvSpPr>
        <p:spPr>
          <a:xfrm>
            <a:off x="9006840" y="2766060"/>
            <a:ext cx="739140" cy="10096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4929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7.40741E-7 L 0.23529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109117" y="-48207"/>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3" name="Groupe 2">
            <a:extLst>
              <a:ext uri="{FF2B5EF4-FFF2-40B4-BE49-F238E27FC236}">
                <a16:creationId xmlns:a16="http://schemas.microsoft.com/office/drawing/2014/main" id="{0924B7F6-55E0-6129-1D8F-C16DA7D00AF1}"/>
              </a:ext>
            </a:extLst>
          </p:cNvPr>
          <p:cNvGrpSpPr/>
          <p:nvPr/>
        </p:nvGrpSpPr>
        <p:grpSpPr>
          <a:xfrm>
            <a:off x="220704" y="2013663"/>
            <a:ext cx="3917232" cy="2830671"/>
            <a:chOff x="3794922" y="3736628"/>
            <a:chExt cx="4133626" cy="2944380"/>
          </a:xfrm>
        </p:grpSpPr>
        <p:pic>
          <p:nvPicPr>
            <p:cNvPr id="15" name="Image 14">
              <a:extLst>
                <a:ext uri="{FF2B5EF4-FFF2-40B4-BE49-F238E27FC236}">
                  <a16:creationId xmlns:a16="http://schemas.microsoft.com/office/drawing/2014/main" id="{8A6B642C-D7FA-4696-9ABE-6609E8B5C3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94922" y="3736628"/>
              <a:ext cx="4133626" cy="2944380"/>
            </a:xfrm>
            <a:prstGeom prst="rect">
              <a:avLst/>
            </a:prstGeom>
          </p:spPr>
        </p:pic>
        <p:sp>
          <p:nvSpPr>
            <p:cNvPr id="28" name="Rectangle à coins arrondis 4">
              <a:extLst>
                <a:ext uri="{FF2B5EF4-FFF2-40B4-BE49-F238E27FC236}">
                  <a16:creationId xmlns:a16="http://schemas.microsoft.com/office/drawing/2014/main" id="{D410DFED-031B-4800-85F9-35CCA4A5CE6E}"/>
                </a:ext>
              </a:extLst>
            </p:cNvPr>
            <p:cNvSpPr/>
            <p:nvPr/>
          </p:nvSpPr>
          <p:spPr>
            <a:xfrm>
              <a:off x="5208271" y="4137661"/>
              <a:ext cx="904874" cy="6819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SCHEMA MULTIDIMENSIONNELLE EN </a:t>
              </a:r>
            </a:p>
            <a:p>
              <a:r>
                <a:rPr lang="fr-FR" sz="3600" b="1" dirty="0">
                  <a:solidFill>
                    <a:schemeClr val="bg1"/>
                  </a:solidFill>
                </a:rPr>
                <a:t>   CONSTELLATION DEMARCHE ASCENDANTE</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18947"/>
            <a:ext cx="2764769" cy="523220"/>
            <a:chOff x="-3750196" y="5753785"/>
            <a:chExt cx="3319286" cy="1031169"/>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366452" y="5753785"/>
              <a:ext cx="2935542" cy="1031169"/>
            </a:xfrm>
            <a:prstGeom prst="rect">
              <a:avLst/>
            </a:prstGeom>
            <a:noFill/>
            <a:ln>
              <a:noFill/>
            </a:ln>
          </p:spPr>
          <p:txBody>
            <a:bodyPr wrap="square">
              <a:spAutoFit/>
            </a:bodyPr>
            <a:lstStyle/>
            <a:p>
              <a:r>
                <a:rPr lang="en-US" sz="14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MODELISATION CONCEPTUELLE</a:t>
              </a:r>
              <a:endParaRPr lang="fr-TN" sz="14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grpSp>
      <p:grpSp>
        <p:nvGrpSpPr>
          <p:cNvPr id="2" name="Groupe 1">
            <a:extLst>
              <a:ext uri="{FF2B5EF4-FFF2-40B4-BE49-F238E27FC236}">
                <a16:creationId xmlns:a16="http://schemas.microsoft.com/office/drawing/2014/main" id="{F280B5BB-1112-F937-B922-59218AA71CC9}"/>
              </a:ext>
            </a:extLst>
          </p:cNvPr>
          <p:cNvGrpSpPr/>
          <p:nvPr/>
        </p:nvGrpSpPr>
        <p:grpSpPr>
          <a:xfrm>
            <a:off x="8054066" y="2013662"/>
            <a:ext cx="3917232" cy="2830671"/>
            <a:chOff x="300502" y="1514973"/>
            <a:chExt cx="3917232" cy="2830671"/>
          </a:xfrm>
        </p:grpSpPr>
        <p:pic>
          <p:nvPicPr>
            <p:cNvPr id="22" name="Image 21">
              <a:extLst>
                <a:ext uri="{FF2B5EF4-FFF2-40B4-BE49-F238E27FC236}">
                  <a16:creationId xmlns:a16="http://schemas.microsoft.com/office/drawing/2014/main" id="{209E6AE1-46E2-4F4D-B05C-5588C1BE5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502" y="1514973"/>
              <a:ext cx="3917232" cy="2830671"/>
            </a:xfrm>
            <a:prstGeom prst="rect">
              <a:avLst/>
            </a:prstGeom>
          </p:spPr>
        </p:pic>
        <p:sp>
          <p:nvSpPr>
            <p:cNvPr id="24" name="Rectangle à coins arrondis 4">
              <a:extLst>
                <a:ext uri="{FF2B5EF4-FFF2-40B4-BE49-F238E27FC236}">
                  <a16:creationId xmlns:a16="http://schemas.microsoft.com/office/drawing/2014/main" id="{33925D22-68D8-4FB9-BAD6-6B613D095681}"/>
                </a:ext>
              </a:extLst>
            </p:cNvPr>
            <p:cNvSpPr/>
            <p:nvPr/>
          </p:nvSpPr>
          <p:spPr>
            <a:xfrm>
              <a:off x="1699260" y="2170244"/>
              <a:ext cx="1005840" cy="584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4" name="Groupe 3">
            <a:extLst>
              <a:ext uri="{FF2B5EF4-FFF2-40B4-BE49-F238E27FC236}">
                <a16:creationId xmlns:a16="http://schemas.microsoft.com/office/drawing/2014/main" id="{71D965A2-2226-9C6B-4E1B-4CCFADD786E4}"/>
              </a:ext>
            </a:extLst>
          </p:cNvPr>
          <p:cNvGrpSpPr/>
          <p:nvPr/>
        </p:nvGrpSpPr>
        <p:grpSpPr>
          <a:xfrm>
            <a:off x="4136834" y="3749886"/>
            <a:ext cx="3917232" cy="2830671"/>
            <a:chOff x="7622720" y="1458118"/>
            <a:chExt cx="4223058" cy="2944380"/>
          </a:xfrm>
        </p:grpSpPr>
        <p:pic>
          <p:nvPicPr>
            <p:cNvPr id="23" name="Image 22">
              <a:extLst>
                <a:ext uri="{FF2B5EF4-FFF2-40B4-BE49-F238E27FC236}">
                  <a16:creationId xmlns:a16="http://schemas.microsoft.com/office/drawing/2014/main" id="{8721C152-9968-44A3-95A3-9E5D53E087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2720" y="1458118"/>
              <a:ext cx="4223058" cy="2944380"/>
            </a:xfrm>
            <a:prstGeom prst="rect">
              <a:avLst/>
            </a:prstGeom>
          </p:spPr>
        </p:pic>
        <p:sp>
          <p:nvSpPr>
            <p:cNvPr id="31" name="Rectangle à coins arrondis 4">
              <a:extLst>
                <a:ext uri="{FF2B5EF4-FFF2-40B4-BE49-F238E27FC236}">
                  <a16:creationId xmlns:a16="http://schemas.microsoft.com/office/drawing/2014/main" id="{EBC38C28-0F38-4FB9-AA0B-E09F57C206AD}"/>
                </a:ext>
              </a:extLst>
            </p:cNvPr>
            <p:cNvSpPr/>
            <p:nvPr/>
          </p:nvSpPr>
          <p:spPr>
            <a:xfrm>
              <a:off x="8964931" y="1968501"/>
              <a:ext cx="1308734" cy="6591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9370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7.40741E-7 L 0.23529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par>
                                <p:cTn id="9" presetID="6" presetClass="emph" presetSubtype="0" fill="hold" grpId="0" nodeType="withEffect">
                                  <p:stCondLst>
                                    <p:cond delay="0"/>
                                  </p:stCondLst>
                                  <p:childTnLst>
                                    <p:animScale>
                                      <p:cBhvr>
                                        <p:cTn id="10" dur="2000" fill="hold"/>
                                        <p:tgtEl>
                                          <p:spTgt spid="1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childTnLst>
                          </p:cTn>
                        </p:par>
                        <p:par>
                          <p:cTn id="16" fill="hold">
                            <p:stCondLst>
                              <p:cond delay="750"/>
                            </p:stCondLst>
                            <p:childTnLst>
                              <p:par>
                                <p:cTn id="17" presetID="0" presetClass="path" presetSubtype="0" accel="50000" decel="50000" fill="hold" nodeType="afterEffect">
                                  <p:stCondLst>
                                    <p:cond delay="0"/>
                                  </p:stCondLst>
                                  <p:childTnLst>
                                    <p:animMotion origin="layout" path="M 2.60209E-17 0 L 2.60209E-17 0 C 0.02565 0.00787 0.05573 0.01806 0.08281 0.02477 C 0.0974 0.02847 0.14727 0.0375 0.15339 0.03866 C 0.17135 0.04236 0.18932 0.04722 0.20742 0.05 C 0.21953 0.05185 0.24401 0.05278 0.24401 0.05301 C 0.26628 0.05231 0.28854 0.05231 0.31081 0.05139 C 0.32813 0.05046 0.31693 0.04931 0.32591 0.04769 C 0.32891 0.04699 0.3319 0.04676 0.33477 0.04653 C 0.33984 0.04468 0.33724 0.04514 0.34258 0.04514 " pathEditMode="relative" rAng="0" ptsTypes="AAAAAAAAAA">
                                      <p:cBhvr>
                                        <p:cTn id="18" dur="2000" fill="hold"/>
                                        <p:tgtEl>
                                          <p:spTgt spid="3"/>
                                        </p:tgtEl>
                                        <p:attrNameLst>
                                          <p:attrName>ppt_x</p:attrName>
                                          <p:attrName>ppt_y</p:attrName>
                                        </p:attrNameLst>
                                      </p:cBhvr>
                                      <p:rCtr x="17122" y="2639"/>
                                    </p:animMotion>
                                  </p:childTnLst>
                                </p:cTn>
                              </p:par>
                            </p:childTnLst>
                          </p:cTn>
                        </p:par>
                        <p:par>
                          <p:cTn id="19" fill="hold">
                            <p:stCondLst>
                              <p:cond delay="2750"/>
                            </p:stCondLst>
                            <p:childTnLst>
                              <p:par>
                                <p:cTn id="20" presetID="6" presetClass="emph" presetSubtype="0" autoRev="1" fill="remove" nodeType="afterEffect">
                                  <p:stCondLst>
                                    <p:cond delay="0"/>
                                  </p:stCondLst>
                                  <p:childTnLst>
                                    <p:animScale>
                                      <p:cBhvr>
                                        <p:cTn id="21" dur="2000" fill="hold"/>
                                        <p:tgtEl>
                                          <p:spTgt spid="3"/>
                                        </p:tgtEl>
                                      </p:cBhvr>
                                      <p:by x="150000" y="150000"/>
                                    </p:animScale>
                                  </p:childTnLst>
                                </p:cTn>
                              </p:par>
                            </p:childTnLst>
                          </p:cTn>
                        </p:par>
                        <p:par>
                          <p:cTn id="22" fill="hold">
                            <p:stCondLst>
                              <p:cond delay="6750"/>
                            </p:stCondLst>
                            <p:childTnLst>
                              <p:par>
                                <p:cTn id="23" presetID="0" presetClass="path" presetSubtype="0" accel="50000" decel="50000" fill="hold" nodeType="afterEffect">
                                  <p:stCondLst>
                                    <p:cond delay="0"/>
                                  </p:stCondLst>
                                  <p:childTnLst>
                                    <p:animMotion origin="layout" path="M 0.34505 0.04213 L 0.34505 0.04236 C 0.33515 0.04537 0.32565 0.04977 0.31549 0.05162 C 0.30195 0.05393 0.28802 0.05463 0.27421 0.05463 C 0.24583 0.05463 0.21718 0.05254 0.18893 0.05162 C 0.17226 0.05092 0.15911 0.04953 0.14231 0.04768 C 0.13906 0.04722 0.13593 0.04676 0.13294 0.04629 C 0.12356 0.04259 0.12213 0.0419 0.11302 0.03958 C 0.10716 0.03796 0.10117 0.03727 0.09557 0.03541 C 0.08958 0.03333 0.08411 0.02986 0.07825 0.02708 C 0.0181 0.00208 0.05286 0.01458 0.02226 0.00694 C 0.0138 0.00486 0.02148 0.00486 0.00755 0.00023 C 0.00625 -0.00023 0.00494 -0.00093 0.00364 -0.00116 C 0.0026 -0.00116 0.00182 -0.00116 0.00117 -0.00116 " pathEditMode="relative" rAng="0" ptsTypes="AAAAAAAAAAAAAA">
                                      <p:cBhvr>
                                        <p:cTn id="24" dur="2000" fill="hold"/>
                                        <p:tgtEl>
                                          <p:spTgt spid="3"/>
                                        </p:tgtEl>
                                        <p:attrNameLst>
                                          <p:attrName>ppt_x</p:attrName>
                                          <p:attrName>ppt_y</p:attrName>
                                        </p:attrNameLst>
                                      </p:cBhvr>
                                      <p:rCtr x="-17201" y="-1551"/>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750"/>
                                        <p:tgtEl>
                                          <p:spTgt spid="2"/>
                                        </p:tgtEl>
                                      </p:cBhvr>
                                    </p:animEffect>
                                  </p:childTnLst>
                                </p:cTn>
                              </p:par>
                            </p:childTnLst>
                          </p:cTn>
                        </p:par>
                        <p:par>
                          <p:cTn id="30" fill="hold">
                            <p:stCondLst>
                              <p:cond delay="1250"/>
                            </p:stCondLst>
                            <p:childTnLst>
                              <p:par>
                                <p:cTn id="31" presetID="0" presetClass="path" presetSubtype="0" accel="50000" decel="50000" fill="hold" nodeType="afterEffect">
                                  <p:stCondLst>
                                    <p:cond delay="0"/>
                                  </p:stCondLst>
                                  <p:childTnLst>
                                    <p:animMotion origin="layout" path="M -2.08333E-6 0 L -2.08333E-6 0.00023 C -0.00625 0.00532 -0.0125 0.01019 -0.01849 0.0162 C -0.02448 0.02176 -0.02982 0.02963 -0.03581 0.03495 C -0.04622 0.04375 -0.05703 0.05116 -0.06771 0.05833 C -0.08268 0.06782 -0.10195 0.07731 -0.11823 0.08171 C -0.13789 0.08681 -0.14987 0.08681 -0.16992 0.08889 C -0.20416 0.08634 -0.19752 0.0875 -0.22409 0.0838 C -0.22825 0.08333 -0.247 0.08079 -0.25234 0.07917 C -0.25651 0.07801 -0.26054 0.07639 -0.26458 0.07454 C -0.27604 0.06991 -0.27578 0.0706 -0.28672 0.06296 C -0.2888 0.06157 -0.29088 0.05949 -0.29297 0.05833 C -0.29492 0.05718 -0.297 0.05694 -0.29909 0.05579 C -0.30104 0.05486 -0.30833 0.04977 -0.30898 0.04884 C -0.30976 0.04792 -0.30976 0.0456 -0.31002 0.04421 " pathEditMode="relative" rAng="0" ptsTypes="AAAAAAAAAAAAAAA">
                                      <p:cBhvr>
                                        <p:cTn id="32" dur="2000" fill="hold"/>
                                        <p:tgtEl>
                                          <p:spTgt spid="2"/>
                                        </p:tgtEl>
                                        <p:attrNameLst>
                                          <p:attrName>ppt_x</p:attrName>
                                          <p:attrName>ppt_y</p:attrName>
                                        </p:attrNameLst>
                                      </p:cBhvr>
                                      <p:rCtr x="-15508" y="4444"/>
                                    </p:animMotion>
                                  </p:childTnLst>
                                </p:cTn>
                              </p:par>
                            </p:childTnLst>
                          </p:cTn>
                        </p:par>
                        <p:par>
                          <p:cTn id="33" fill="hold">
                            <p:stCondLst>
                              <p:cond delay="3250"/>
                            </p:stCondLst>
                            <p:childTnLst>
                              <p:par>
                                <p:cTn id="34" presetID="6" presetClass="emph" presetSubtype="0" autoRev="1" fill="hold" nodeType="afterEffect">
                                  <p:stCondLst>
                                    <p:cond delay="0"/>
                                  </p:stCondLst>
                                  <p:childTnLst>
                                    <p:animScale>
                                      <p:cBhvr>
                                        <p:cTn id="35" dur="2000" fill="hold"/>
                                        <p:tgtEl>
                                          <p:spTgt spid="2"/>
                                        </p:tgtEl>
                                      </p:cBhvr>
                                      <p:by x="150000" y="150000"/>
                                    </p:animScale>
                                  </p:childTnLst>
                                </p:cTn>
                              </p:par>
                            </p:childTnLst>
                          </p:cTn>
                        </p:par>
                        <p:par>
                          <p:cTn id="36" fill="hold">
                            <p:stCondLst>
                              <p:cond delay="7250"/>
                            </p:stCondLst>
                            <p:childTnLst>
                              <p:par>
                                <p:cTn id="37" presetID="0" presetClass="path" presetSubtype="0" accel="50000" decel="50000" fill="hold" nodeType="afterEffect">
                                  <p:stCondLst>
                                    <p:cond delay="0"/>
                                  </p:stCondLst>
                                  <p:childTnLst>
                                    <p:animMotion origin="layout" path="M -0.29987 0.04514 L -0.29987 0.04537 C -0.29205 0.05486 -0.27994 0.07129 -0.27044 0.0794 C -0.25494 0.09143 -0.25234 0.08842 -0.23242 0.09444 L -0.22096 0.09815 C -0.21836 0.09953 -0.21562 0.10139 -0.21276 0.10231 C -0.20599 0.1037 -0.19908 0.1044 -0.19218 0.10578 C -0.1888 0.10717 -0.17643 0.11412 -0.17395 0.11389 C -0.14518 0.1125 -0.1164 0.10856 -0.08763 0.10578 L -0.07278 0.09815 C -0.07083 0.09699 -0.06888 0.09653 -0.06692 0.09444 C -0.06224 0.08958 -0.05781 0.08541 -0.05312 0.0794 C -0.04778 0.07129 -0.04244 0.06227 -0.03711 0.05648 C -0.03606 0.05509 -0.03489 0.05416 -0.03346 0.05231 C -0.02903 0.04629 -0.02434 0.03958 -0.01992 0.03333 C -0.01796 0.03078 -0.01614 0.02731 -0.01419 0.02546 L -0.00963 0.02199 C -0.00117 0.00625 -0.00117 0.01666 -0.00117 0.00347 " pathEditMode="relative" rAng="0" ptsTypes="AAAAAAAAAAAAAAAAAA">
                                      <p:cBhvr>
                                        <p:cTn id="38" dur="2000" fill="hold"/>
                                        <p:tgtEl>
                                          <p:spTgt spid="2"/>
                                        </p:tgtEl>
                                        <p:attrNameLst>
                                          <p:attrName>ppt_x</p:attrName>
                                          <p:attrName>ppt_y</p:attrName>
                                        </p:attrNameLst>
                                      </p:cBhvr>
                                      <p:rCtr x="14935" y="1343"/>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50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750"/>
                                        <p:tgtEl>
                                          <p:spTgt spid="4"/>
                                        </p:tgtEl>
                                      </p:cBhvr>
                                    </p:animEffect>
                                  </p:childTnLst>
                                </p:cTn>
                              </p:par>
                            </p:childTnLst>
                          </p:cTn>
                        </p:par>
                        <p:par>
                          <p:cTn id="44" fill="hold">
                            <p:stCondLst>
                              <p:cond delay="1250"/>
                            </p:stCondLst>
                            <p:childTnLst>
                              <p:par>
                                <p:cTn id="45" presetID="42" presetClass="path" presetSubtype="0" accel="50000" decel="50000" fill="hold" nodeType="afterEffect">
                                  <p:stCondLst>
                                    <p:cond delay="0"/>
                                  </p:stCondLst>
                                  <p:childTnLst>
                                    <p:animMotion origin="layout" path="M 2.08333E-7 7.40741E-7 L 0.02396 -0.21088 " pathEditMode="relative" rAng="0" ptsTypes="AA">
                                      <p:cBhvr>
                                        <p:cTn id="46" dur="2000" fill="hold"/>
                                        <p:tgtEl>
                                          <p:spTgt spid="4"/>
                                        </p:tgtEl>
                                        <p:attrNameLst>
                                          <p:attrName>ppt_x</p:attrName>
                                          <p:attrName>ppt_y</p:attrName>
                                        </p:attrNameLst>
                                      </p:cBhvr>
                                      <p:rCtr x="-104" y="-10324"/>
                                    </p:animMotion>
                                  </p:childTnLst>
                                </p:cTn>
                              </p:par>
                            </p:childTnLst>
                          </p:cTn>
                        </p:par>
                        <p:par>
                          <p:cTn id="47" fill="hold">
                            <p:stCondLst>
                              <p:cond delay="3250"/>
                            </p:stCondLst>
                            <p:childTnLst>
                              <p:par>
                                <p:cTn id="48" presetID="6" presetClass="emph" presetSubtype="0" autoRev="1" fill="hold" nodeType="afterEffect">
                                  <p:stCondLst>
                                    <p:cond delay="0"/>
                                  </p:stCondLst>
                                  <p:childTnLst>
                                    <p:animScale>
                                      <p:cBhvr>
                                        <p:cTn id="49" dur="2000" fill="hold"/>
                                        <p:tgtEl>
                                          <p:spTgt spid="4"/>
                                        </p:tgtEl>
                                      </p:cBhvr>
                                      <p:by x="150000" y="150000"/>
                                    </p:animScale>
                                  </p:childTnLst>
                                </p:cTn>
                              </p:par>
                            </p:childTnLst>
                          </p:cTn>
                        </p:par>
                        <p:par>
                          <p:cTn id="50" fill="hold">
                            <p:stCondLst>
                              <p:cond delay="7250"/>
                            </p:stCondLst>
                            <p:childTnLst>
                              <p:par>
                                <p:cTn id="51" presetID="42" presetClass="path" presetSubtype="0" accel="50000" decel="50000" fill="hold" nodeType="afterEffect">
                                  <p:stCondLst>
                                    <p:cond delay="0"/>
                                  </p:stCondLst>
                                  <p:childTnLst>
                                    <p:animMotion origin="layout" path="M 0.02148 -0.20787 L 2.08333E-7 7.40741E-7 " pathEditMode="relative" rAng="0" ptsTypes="AA">
                                      <p:cBhvr>
                                        <p:cTn id="52" dur="2000" fill="hold"/>
                                        <p:tgtEl>
                                          <p:spTgt spid="4"/>
                                        </p:tgtEl>
                                        <p:attrNameLst>
                                          <p:attrName>ppt_x</p:attrName>
                                          <p:attrName>ppt_y</p:attrName>
                                        </p:attrNameLst>
                                      </p:cBhvr>
                                      <p:rCtr x="-13" y="10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9F4B41A5-734D-88FC-C218-392EF5CD0778}"/>
              </a:ext>
            </a:extLst>
          </p:cNvPr>
          <p:cNvGrpSpPr/>
          <p:nvPr/>
        </p:nvGrpSpPr>
        <p:grpSpPr>
          <a:xfrm>
            <a:off x="0" y="0"/>
            <a:ext cx="12192000" cy="6858000"/>
            <a:chOff x="-4084320" y="7650480"/>
            <a:chExt cx="12192000" cy="6858000"/>
          </a:xfrm>
        </p:grpSpPr>
        <p:pic>
          <p:nvPicPr>
            <p:cNvPr id="3" name="Image 2">
              <a:extLst>
                <a:ext uri="{FF2B5EF4-FFF2-40B4-BE49-F238E27FC236}">
                  <a16:creationId xmlns:a16="http://schemas.microsoft.com/office/drawing/2014/main" id="{15A5B983-D47F-354A-394F-A9B1E79C5B8B}"/>
                </a:ext>
              </a:extLst>
            </p:cNvPr>
            <p:cNvPicPr>
              <a:picLocks noChangeAspect="1"/>
            </p:cNvPicPr>
            <p:nvPr/>
          </p:nvPicPr>
          <p:blipFill rotWithShape="1">
            <a:blip r:embed="rId3">
              <a:extLst>
                <a:ext uri="{28A0092B-C50C-407E-A947-70E740481C1C}">
                  <a14:useLocalDpi xmlns:a14="http://schemas.microsoft.com/office/drawing/2010/main" val="0"/>
                </a:ext>
              </a:extLst>
            </a:blip>
            <a:srcRect l="3385" t="10716" r="3385" b="10716"/>
            <a:stretch/>
          </p:blipFill>
          <p:spPr>
            <a:xfrm>
              <a:off x="-4084320" y="7650480"/>
              <a:ext cx="12192000" cy="6858000"/>
            </a:xfrm>
            <a:prstGeom prst="rect">
              <a:avLst/>
            </a:prstGeom>
          </p:spPr>
        </p:pic>
        <p:sp>
          <p:nvSpPr>
            <p:cNvPr id="4" name="Rectangle 3">
              <a:extLst>
                <a:ext uri="{FF2B5EF4-FFF2-40B4-BE49-F238E27FC236}">
                  <a16:creationId xmlns:a16="http://schemas.microsoft.com/office/drawing/2014/main" id="{03796E6F-1751-145D-4CB8-9AD8C8666F3B}"/>
                </a:ext>
              </a:extLst>
            </p:cNvPr>
            <p:cNvSpPr/>
            <p:nvPr/>
          </p:nvSpPr>
          <p:spPr>
            <a:xfrm>
              <a:off x="-4084320" y="7650480"/>
              <a:ext cx="12192000" cy="6858000"/>
            </a:xfrm>
            <a:prstGeom prst="rect">
              <a:avLst/>
            </a:prstGeom>
            <a:solidFill>
              <a:schemeClr val="accent1">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e 6">
            <a:extLst>
              <a:ext uri="{FF2B5EF4-FFF2-40B4-BE49-F238E27FC236}">
                <a16:creationId xmlns:a16="http://schemas.microsoft.com/office/drawing/2014/main" id="{6EBE3B60-5078-8083-B201-312B93FFB175}"/>
              </a:ext>
            </a:extLst>
          </p:cNvPr>
          <p:cNvGrpSpPr/>
          <p:nvPr/>
        </p:nvGrpSpPr>
        <p:grpSpPr>
          <a:xfrm>
            <a:off x="-12192000" y="2407920"/>
            <a:ext cx="12192000" cy="2042160"/>
            <a:chOff x="0" y="2407920"/>
            <a:chExt cx="12192000" cy="2042160"/>
          </a:xfrm>
        </p:grpSpPr>
        <p:sp>
          <p:nvSpPr>
            <p:cNvPr id="5" name="Rectangle 4">
              <a:extLst>
                <a:ext uri="{FF2B5EF4-FFF2-40B4-BE49-F238E27FC236}">
                  <a16:creationId xmlns:a16="http://schemas.microsoft.com/office/drawing/2014/main" id="{EABE198A-CA8E-6611-C6DC-A4F71D1FDF9C}"/>
                </a:ext>
              </a:extLst>
            </p:cNvPr>
            <p:cNvSpPr/>
            <p:nvPr/>
          </p:nvSpPr>
          <p:spPr>
            <a:xfrm>
              <a:off x="0" y="2407920"/>
              <a:ext cx="12192000" cy="204216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1D18B3B6-870D-F0B5-E85B-E636E21A08F5}"/>
                </a:ext>
              </a:extLst>
            </p:cNvPr>
            <p:cNvSpPr txBox="1"/>
            <p:nvPr/>
          </p:nvSpPr>
          <p:spPr>
            <a:xfrm>
              <a:off x="2598420" y="2767280"/>
              <a:ext cx="6995160" cy="1323439"/>
            </a:xfrm>
            <a:prstGeom prst="rect">
              <a:avLst/>
            </a:prstGeom>
            <a:noFill/>
          </p:spPr>
          <p:txBody>
            <a:bodyPr wrap="square" rtlCol="0">
              <a:spAutoFit/>
            </a:bodyPr>
            <a:lstStyle/>
            <a:p>
              <a:r>
                <a:rPr lang="fr-FR" sz="8000" b="1" i="1" dirty="0">
                  <a:latin typeface="Tw Cen MT" panose="020B0602020104020603" pitchFamily="34" charset="0"/>
                </a:rPr>
                <a:t>CONSTRUCTION</a:t>
              </a:r>
            </a:p>
          </p:txBody>
        </p:sp>
      </p:grpSp>
    </p:spTree>
    <p:extLst>
      <p:ext uri="{BB962C8B-B14F-4D97-AF65-F5344CB8AC3E}">
        <p14:creationId xmlns:p14="http://schemas.microsoft.com/office/powerpoint/2010/main" val="177873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1 0 " pathEditMode="relative" rAng="0" ptsTypes="AA">
                                      <p:cBhvr>
                                        <p:cTn id="6" dur="2000" fill="hold"/>
                                        <p:tgtEl>
                                          <p:spTgt spid="7"/>
                                        </p:tgtEl>
                                        <p:attrNameLst>
                                          <p:attrName>ppt_x</p:attrName>
                                          <p:attrName>ppt_y</p:attrName>
                                        </p:attrNameLst>
                                      </p:cBhvr>
                                      <p:rCtr x="50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2"/>
                  </a:solidFill>
                </a:rPr>
                <a:t>       CYCLE DE VIE D’UN PROJET DECISIONNEL</a:t>
              </a:r>
              <a:endParaRPr lang="fr-TN" sz="3600" b="1" dirty="0">
                <a:solidFill>
                  <a:schemeClr val="bg2"/>
                </a:solidFill>
              </a:endParaRP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13" name="Image 12" descr="Une image contenant texte, capture d’écran, Police, Rectangle&#10;&#10;Description générée automatiquement">
            <a:extLst>
              <a:ext uri="{FF2B5EF4-FFF2-40B4-BE49-F238E27FC236}">
                <a16:creationId xmlns:a16="http://schemas.microsoft.com/office/drawing/2014/main" id="{5F448A4A-20CE-46AA-95C5-16676234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48" y="1461330"/>
            <a:ext cx="10749884" cy="4929422"/>
          </a:xfrm>
          <a:prstGeom prst="rect">
            <a:avLst/>
          </a:prstGeom>
        </p:spPr>
      </p:pic>
      <p:sp>
        <p:nvSpPr>
          <p:cNvPr id="14" name="Rectangle 13">
            <a:extLst>
              <a:ext uri="{FF2B5EF4-FFF2-40B4-BE49-F238E27FC236}">
                <a16:creationId xmlns:a16="http://schemas.microsoft.com/office/drawing/2014/main" id="{F29E91A8-C2F4-4F05-9029-51E063B17723}"/>
              </a:ext>
            </a:extLst>
          </p:cNvPr>
          <p:cNvSpPr/>
          <p:nvPr/>
        </p:nvSpPr>
        <p:spPr>
          <a:xfrm>
            <a:off x="6385560" y="3296920"/>
            <a:ext cx="1303020" cy="9143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1569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CONCEPTION DE L’ETL</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15" name="Image 14">
            <a:extLst>
              <a:ext uri="{FF2B5EF4-FFF2-40B4-BE49-F238E27FC236}">
                <a16:creationId xmlns:a16="http://schemas.microsoft.com/office/drawing/2014/main" id="{7C7418A5-8940-4324-A73E-E77503329D69}"/>
              </a:ext>
            </a:extLst>
          </p:cNvPr>
          <p:cNvPicPr>
            <a:picLocks noChangeAspect="1"/>
          </p:cNvPicPr>
          <p:nvPr/>
        </p:nvPicPr>
        <p:blipFill rotWithShape="1">
          <a:blip r:embed="rId3">
            <a:extLst>
              <a:ext uri="{28A0092B-C50C-407E-A947-70E740481C1C}">
                <a14:useLocalDpi xmlns:a14="http://schemas.microsoft.com/office/drawing/2010/main" val="0"/>
              </a:ext>
            </a:extLst>
          </a:blip>
          <a:srcRect t="1947"/>
          <a:stretch/>
        </p:blipFill>
        <p:spPr>
          <a:xfrm>
            <a:off x="1101991" y="1969477"/>
            <a:ext cx="3208085" cy="3145636"/>
          </a:xfrm>
          <a:prstGeom prst="rect">
            <a:avLst/>
          </a:prstGeom>
        </p:spPr>
      </p:pic>
      <p:pic>
        <p:nvPicPr>
          <p:cNvPr id="16" name="Image 15">
            <a:extLst>
              <a:ext uri="{FF2B5EF4-FFF2-40B4-BE49-F238E27FC236}">
                <a16:creationId xmlns:a16="http://schemas.microsoft.com/office/drawing/2014/main" id="{7C336FB3-4EA1-4C71-91A6-2BBA878AB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4638" y="2740719"/>
            <a:ext cx="2232700" cy="2438006"/>
          </a:xfrm>
          <a:prstGeom prst="rect">
            <a:avLst/>
          </a:prstGeom>
        </p:spPr>
      </p:pic>
      <p:pic>
        <p:nvPicPr>
          <p:cNvPr id="18" name="Image 17">
            <a:extLst>
              <a:ext uri="{FF2B5EF4-FFF2-40B4-BE49-F238E27FC236}">
                <a16:creationId xmlns:a16="http://schemas.microsoft.com/office/drawing/2014/main" id="{7CDE8626-1D94-4DE9-915F-1BB8FEA167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2947" y="2749785"/>
            <a:ext cx="2232701" cy="2438007"/>
          </a:xfrm>
          <a:prstGeom prst="rect">
            <a:avLst/>
          </a:prstGeom>
        </p:spPr>
      </p:pic>
      <p:pic>
        <p:nvPicPr>
          <p:cNvPr id="19" name="Image 18">
            <a:extLst>
              <a:ext uri="{FF2B5EF4-FFF2-40B4-BE49-F238E27FC236}">
                <a16:creationId xmlns:a16="http://schemas.microsoft.com/office/drawing/2014/main" id="{5492B89B-06A5-4267-ACBA-5C0C752B06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5818" y="2741366"/>
            <a:ext cx="2232701" cy="2438007"/>
          </a:xfrm>
          <a:prstGeom prst="rect">
            <a:avLst/>
          </a:prstGeom>
        </p:spPr>
      </p:pic>
      <p:grpSp>
        <p:nvGrpSpPr>
          <p:cNvPr id="2" name="Groupe 1">
            <a:extLst>
              <a:ext uri="{FF2B5EF4-FFF2-40B4-BE49-F238E27FC236}">
                <a16:creationId xmlns:a16="http://schemas.microsoft.com/office/drawing/2014/main" id="{10C93F35-E513-0DFA-883D-74E8B9FF9034}"/>
              </a:ext>
            </a:extLst>
          </p:cNvPr>
          <p:cNvGrpSpPr/>
          <p:nvPr/>
        </p:nvGrpSpPr>
        <p:grpSpPr>
          <a:xfrm>
            <a:off x="-9772418" y="5257800"/>
            <a:ext cx="3208085" cy="599462"/>
            <a:chOff x="1219199" y="5737860"/>
            <a:chExt cx="3208085" cy="599462"/>
          </a:xfrm>
        </p:grpSpPr>
        <p:sp>
          <p:nvSpPr>
            <p:cNvPr id="3" name="Flèche : droite 2">
              <a:extLst>
                <a:ext uri="{FF2B5EF4-FFF2-40B4-BE49-F238E27FC236}">
                  <a16:creationId xmlns:a16="http://schemas.microsoft.com/office/drawing/2014/main" id="{229FA256-475F-A751-B7A8-E3FF24E7DB8F}"/>
                </a:ext>
              </a:extLst>
            </p:cNvPr>
            <p:cNvSpPr/>
            <p:nvPr/>
          </p:nvSpPr>
          <p:spPr>
            <a:xfrm>
              <a:off x="1219199" y="5737860"/>
              <a:ext cx="3208085" cy="599462"/>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380416A0-A601-7270-077B-E251A0196AD0}"/>
                </a:ext>
              </a:extLst>
            </p:cNvPr>
            <p:cNvSpPr txBox="1"/>
            <p:nvPr/>
          </p:nvSpPr>
          <p:spPr>
            <a:xfrm>
              <a:off x="2363339" y="5842632"/>
              <a:ext cx="834652" cy="369332"/>
            </a:xfrm>
            <a:prstGeom prst="rect">
              <a:avLst/>
            </a:prstGeom>
            <a:noFill/>
          </p:spPr>
          <p:txBody>
            <a:bodyPr wrap="none" rtlCol="0">
              <a:spAutoFit/>
            </a:bodyPr>
            <a:lstStyle/>
            <a:p>
              <a:r>
                <a:rPr lang="fr-FR" dirty="0" err="1">
                  <a:solidFill>
                    <a:schemeClr val="bg1"/>
                  </a:solidFill>
                  <a:latin typeface="Tw Cen MT" panose="020B0602020104020603" pitchFamily="34" charset="0"/>
                </a:rPr>
                <a:t>Extract</a:t>
              </a:r>
              <a:endParaRPr lang="fr-FR" dirty="0">
                <a:solidFill>
                  <a:schemeClr val="bg1"/>
                </a:solidFill>
                <a:latin typeface="Tw Cen MT" panose="020B0602020104020603" pitchFamily="34" charset="0"/>
              </a:endParaRPr>
            </a:p>
          </p:txBody>
        </p:sp>
      </p:grpSp>
      <p:grpSp>
        <p:nvGrpSpPr>
          <p:cNvPr id="5" name="Groupe 4">
            <a:extLst>
              <a:ext uri="{FF2B5EF4-FFF2-40B4-BE49-F238E27FC236}">
                <a16:creationId xmlns:a16="http://schemas.microsoft.com/office/drawing/2014/main" id="{E91885E7-8D8F-8519-64BB-A00D2876B2CF}"/>
              </a:ext>
            </a:extLst>
          </p:cNvPr>
          <p:cNvGrpSpPr/>
          <p:nvPr/>
        </p:nvGrpSpPr>
        <p:grpSpPr>
          <a:xfrm>
            <a:off x="-6649487" y="5239787"/>
            <a:ext cx="2454910" cy="636590"/>
            <a:chOff x="4342130" y="5719847"/>
            <a:chExt cx="2454910" cy="636590"/>
          </a:xfrm>
        </p:grpSpPr>
        <p:sp>
          <p:nvSpPr>
            <p:cNvPr id="6" name="Flèche : droite à entaille 5">
              <a:extLst>
                <a:ext uri="{FF2B5EF4-FFF2-40B4-BE49-F238E27FC236}">
                  <a16:creationId xmlns:a16="http://schemas.microsoft.com/office/drawing/2014/main" id="{92F536D7-7AB0-01AD-AA0B-BB3445FEDC6A}"/>
                </a:ext>
              </a:extLst>
            </p:cNvPr>
            <p:cNvSpPr/>
            <p:nvPr/>
          </p:nvSpPr>
          <p:spPr>
            <a:xfrm>
              <a:off x="4342130" y="5719847"/>
              <a:ext cx="2454910" cy="636590"/>
            </a:xfrm>
            <a:prstGeom prst="notched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06422673-E239-5090-FE4F-619FE1752854}"/>
                </a:ext>
              </a:extLst>
            </p:cNvPr>
            <p:cNvSpPr txBox="1"/>
            <p:nvPr/>
          </p:nvSpPr>
          <p:spPr>
            <a:xfrm>
              <a:off x="5025277" y="5827392"/>
              <a:ext cx="1076641" cy="369332"/>
            </a:xfrm>
            <a:prstGeom prst="rect">
              <a:avLst/>
            </a:prstGeom>
            <a:noFill/>
          </p:spPr>
          <p:txBody>
            <a:bodyPr wrap="none" rtlCol="0">
              <a:spAutoFit/>
            </a:bodyPr>
            <a:lstStyle/>
            <a:p>
              <a:r>
                <a:rPr lang="fr-FR" dirty="0" err="1">
                  <a:solidFill>
                    <a:schemeClr val="bg1"/>
                  </a:solidFill>
                  <a:latin typeface="Tw Cen MT" panose="020B0602020104020603" pitchFamily="34" charset="0"/>
                </a:rPr>
                <a:t>Transform</a:t>
              </a:r>
              <a:endParaRPr lang="fr-FR" dirty="0">
                <a:solidFill>
                  <a:schemeClr val="bg1"/>
                </a:solidFill>
                <a:latin typeface="Tw Cen MT" panose="020B0602020104020603" pitchFamily="34" charset="0"/>
              </a:endParaRPr>
            </a:p>
          </p:txBody>
        </p:sp>
      </p:grpSp>
      <p:grpSp>
        <p:nvGrpSpPr>
          <p:cNvPr id="8" name="Groupe 7">
            <a:extLst>
              <a:ext uri="{FF2B5EF4-FFF2-40B4-BE49-F238E27FC236}">
                <a16:creationId xmlns:a16="http://schemas.microsoft.com/office/drawing/2014/main" id="{E02E63CB-123F-8E9C-7D4C-2E5E394377B8}"/>
              </a:ext>
            </a:extLst>
          </p:cNvPr>
          <p:cNvGrpSpPr/>
          <p:nvPr/>
        </p:nvGrpSpPr>
        <p:grpSpPr>
          <a:xfrm>
            <a:off x="-4278396" y="5239787"/>
            <a:ext cx="2308860" cy="636590"/>
            <a:chOff x="6713221" y="5719847"/>
            <a:chExt cx="2308860" cy="636590"/>
          </a:xfrm>
        </p:grpSpPr>
        <p:sp>
          <p:nvSpPr>
            <p:cNvPr id="9" name="Flèche : droite à entaille 8">
              <a:extLst>
                <a:ext uri="{FF2B5EF4-FFF2-40B4-BE49-F238E27FC236}">
                  <a16:creationId xmlns:a16="http://schemas.microsoft.com/office/drawing/2014/main" id="{A0B7C029-A9F9-47A2-0DC1-B87A892C9217}"/>
                </a:ext>
              </a:extLst>
            </p:cNvPr>
            <p:cNvSpPr/>
            <p:nvPr/>
          </p:nvSpPr>
          <p:spPr>
            <a:xfrm>
              <a:off x="6713221" y="5719847"/>
              <a:ext cx="2308860" cy="636590"/>
            </a:xfrm>
            <a:prstGeom prst="notched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D5D3F8EF-17D2-A521-8723-3A023B1DBC97}"/>
                </a:ext>
              </a:extLst>
            </p:cNvPr>
            <p:cNvSpPr txBox="1"/>
            <p:nvPr/>
          </p:nvSpPr>
          <p:spPr>
            <a:xfrm>
              <a:off x="7393986" y="5835012"/>
              <a:ext cx="641522" cy="369332"/>
            </a:xfrm>
            <a:prstGeom prst="rect">
              <a:avLst/>
            </a:prstGeom>
            <a:noFill/>
          </p:spPr>
          <p:txBody>
            <a:bodyPr wrap="none" rtlCol="0">
              <a:spAutoFit/>
            </a:bodyPr>
            <a:lstStyle/>
            <a:p>
              <a:r>
                <a:rPr lang="fr-FR" dirty="0" err="1">
                  <a:solidFill>
                    <a:schemeClr val="bg1"/>
                  </a:solidFill>
                  <a:latin typeface="Tw Cen MT" panose="020B0602020104020603" pitchFamily="34" charset="0"/>
                </a:rPr>
                <a:t>Load</a:t>
              </a:r>
              <a:endParaRPr lang="fr-FR" dirty="0">
                <a:solidFill>
                  <a:schemeClr val="bg1"/>
                </a:solidFill>
                <a:latin typeface="Tw Cen MT" panose="020B0602020104020603" pitchFamily="34" charset="0"/>
              </a:endParaRPr>
            </a:p>
          </p:txBody>
        </p:sp>
      </p:grpSp>
      <p:grpSp>
        <p:nvGrpSpPr>
          <p:cNvPr id="11" name="Groupe 10">
            <a:extLst>
              <a:ext uri="{FF2B5EF4-FFF2-40B4-BE49-F238E27FC236}">
                <a16:creationId xmlns:a16="http://schemas.microsoft.com/office/drawing/2014/main" id="{49D3A265-4B91-8B53-4381-203F20CB6345}"/>
              </a:ext>
            </a:extLst>
          </p:cNvPr>
          <p:cNvGrpSpPr/>
          <p:nvPr/>
        </p:nvGrpSpPr>
        <p:grpSpPr>
          <a:xfrm>
            <a:off x="-2045737" y="5239787"/>
            <a:ext cx="1950720" cy="636590"/>
            <a:chOff x="8945880" y="5719847"/>
            <a:chExt cx="1950720" cy="636590"/>
          </a:xfrm>
        </p:grpSpPr>
        <p:sp>
          <p:nvSpPr>
            <p:cNvPr id="12" name="Flèche : droite à entaille 11">
              <a:extLst>
                <a:ext uri="{FF2B5EF4-FFF2-40B4-BE49-F238E27FC236}">
                  <a16:creationId xmlns:a16="http://schemas.microsoft.com/office/drawing/2014/main" id="{2DE07A38-D69B-40C2-37AD-09B65C15932F}"/>
                </a:ext>
              </a:extLst>
            </p:cNvPr>
            <p:cNvSpPr/>
            <p:nvPr/>
          </p:nvSpPr>
          <p:spPr>
            <a:xfrm>
              <a:off x="8945880" y="5719847"/>
              <a:ext cx="1950720" cy="636590"/>
            </a:xfrm>
            <a:prstGeom prst="notched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0F637C8D-52C3-9933-01A8-6415A055200F}"/>
                </a:ext>
              </a:extLst>
            </p:cNvPr>
            <p:cNvSpPr txBox="1"/>
            <p:nvPr/>
          </p:nvSpPr>
          <p:spPr>
            <a:xfrm>
              <a:off x="9617611" y="5827392"/>
              <a:ext cx="351378" cy="369332"/>
            </a:xfrm>
            <a:prstGeom prst="rect">
              <a:avLst/>
            </a:prstGeom>
            <a:noFill/>
          </p:spPr>
          <p:txBody>
            <a:bodyPr wrap="none" rtlCol="0">
              <a:spAutoFit/>
            </a:bodyPr>
            <a:lstStyle/>
            <a:p>
              <a:r>
                <a:rPr lang="fr-FR" dirty="0">
                  <a:solidFill>
                    <a:schemeClr val="bg1"/>
                  </a:solidFill>
                  <a:latin typeface="Tw Cen MT" panose="020B0602020104020603" pitchFamily="34" charset="0"/>
                </a:rPr>
                <a:t>BI</a:t>
              </a:r>
            </a:p>
          </p:txBody>
        </p:sp>
      </p:grpSp>
    </p:spTree>
    <p:extLst>
      <p:ext uri="{BB962C8B-B14F-4D97-AF65-F5344CB8AC3E}">
        <p14:creationId xmlns:p14="http://schemas.microsoft.com/office/powerpoint/2010/main" val="35670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1.875E-6 3.33333E-6 L 0.90156 0.00139 " pathEditMode="relative" rAng="0" ptsTypes="AA">
                                      <p:cBhvr>
                                        <p:cTn id="17" dur="2000" fill="hold"/>
                                        <p:tgtEl>
                                          <p:spTgt spid="2"/>
                                        </p:tgtEl>
                                        <p:attrNameLst>
                                          <p:attrName>ppt_x</p:attrName>
                                          <p:attrName>ppt_y</p:attrName>
                                        </p:attrNameLst>
                                      </p:cBhvr>
                                      <p:rCtr x="45078" y="69"/>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45833E-6 3.33333E-6 L 0.90156 -0.00047 " pathEditMode="relative" rAng="0" ptsTypes="AA">
                                      <p:cBhvr>
                                        <p:cTn id="26" dur="2000" fill="hold"/>
                                        <p:tgtEl>
                                          <p:spTgt spid="5"/>
                                        </p:tgtEl>
                                        <p:attrNameLst>
                                          <p:attrName>ppt_x</p:attrName>
                                          <p:attrName>ppt_y</p:attrName>
                                        </p:attrNameLst>
                                      </p:cBhvr>
                                      <p:rCtr x="45078" y="-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nodeType="clickEffect">
                                  <p:stCondLst>
                                    <p:cond delay="0"/>
                                  </p:stCondLst>
                                  <p:childTnLst>
                                    <p:animMotion origin="layout" path="M 0 3.33333E-6 L 0.90156 0.00069 " pathEditMode="relative" rAng="0" ptsTypes="AA">
                                      <p:cBhvr>
                                        <p:cTn id="35" dur="2000" fill="hold"/>
                                        <p:tgtEl>
                                          <p:spTgt spid="8"/>
                                        </p:tgtEl>
                                        <p:attrNameLst>
                                          <p:attrName>ppt_x</p:attrName>
                                          <p:attrName>ppt_y</p:attrName>
                                        </p:attrNameLst>
                                      </p:cBhvr>
                                      <p:rCtr x="45078" y="23"/>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4.16667E-7 3.33333E-6 L 0.90156 0.00139 " pathEditMode="relative" rAng="0" ptsTypes="AA">
                                      <p:cBhvr>
                                        <p:cTn id="44" dur="2000" fill="hold"/>
                                        <p:tgtEl>
                                          <p:spTgt spid="11"/>
                                        </p:tgtEl>
                                        <p:attrNameLst>
                                          <p:attrName>ppt_x</p:attrName>
                                          <p:attrName>ppt_y</p:attrName>
                                        </p:attrNameLst>
                                      </p:cBhvr>
                                      <p:rCtr x="45078"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EXPORTATION FICHIER XML</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11" name="Image 10">
            <a:extLst>
              <a:ext uri="{FF2B5EF4-FFF2-40B4-BE49-F238E27FC236}">
                <a16:creationId xmlns:a16="http://schemas.microsoft.com/office/drawing/2014/main" id="{2783C1D5-27A6-4C0C-AAF2-A4139F587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381" y="3512562"/>
            <a:ext cx="2712955" cy="1335460"/>
          </a:xfrm>
          <a:prstGeom prst="rect">
            <a:avLst/>
          </a:prstGeom>
        </p:spPr>
      </p:pic>
      <p:pic>
        <p:nvPicPr>
          <p:cNvPr id="13" name="Image 12">
            <a:extLst>
              <a:ext uri="{FF2B5EF4-FFF2-40B4-BE49-F238E27FC236}">
                <a16:creationId xmlns:a16="http://schemas.microsoft.com/office/drawing/2014/main" id="{73FBDF6E-7A1A-4813-AEEE-F1549A1CD2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97" y="1510502"/>
            <a:ext cx="6767146" cy="1483845"/>
          </a:xfrm>
          <a:prstGeom prst="rect">
            <a:avLst/>
          </a:prstGeom>
        </p:spPr>
      </p:pic>
      <p:pic>
        <p:nvPicPr>
          <p:cNvPr id="14" name="Image 13">
            <a:extLst>
              <a:ext uri="{FF2B5EF4-FFF2-40B4-BE49-F238E27FC236}">
                <a16:creationId xmlns:a16="http://schemas.microsoft.com/office/drawing/2014/main" id="{3A01B4C7-8EA7-4A58-9BB2-A32E991A4F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3449" y="3129510"/>
            <a:ext cx="5944115" cy="3511766"/>
          </a:xfrm>
          <a:prstGeom prst="rect">
            <a:avLst/>
          </a:prstGeom>
        </p:spPr>
      </p:pic>
    </p:spTree>
    <p:extLst>
      <p:ext uri="{BB962C8B-B14F-4D97-AF65-F5344CB8AC3E}">
        <p14:creationId xmlns:p14="http://schemas.microsoft.com/office/powerpoint/2010/main" val="377738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FLUX DE CONTROLE</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15" name="Image 14">
            <a:extLst>
              <a:ext uri="{FF2B5EF4-FFF2-40B4-BE49-F238E27FC236}">
                <a16:creationId xmlns:a16="http://schemas.microsoft.com/office/drawing/2014/main" id="{8E3B88FA-43B9-49C1-9C0B-D5D4ACD9CBAA}"/>
              </a:ext>
            </a:extLst>
          </p:cNvPr>
          <p:cNvPicPr>
            <a:picLocks noChangeAspect="1"/>
          </p:cNvPicPr>
          <p:nvPr/>
        </p:nvPicPr>
        <p:blipFill rotWithShape="1">
          <a:blip r:embed="rId3">
            <a:extLst>
              <a:ext uri="{28A0092B-C50C-407E-A947-70E740481C1C}">
                <a14:useLocalDpi xmlns:a14="http://schemas.microsoft.com/office/drawing/2010/main" val="0"/>
              </a:ext>
            </a:extLst>
          </a:blip>
          <a:srcRect l="621"/>
          <a:stretch/>
        </p:blipFill>
        <p:spPr>
          <a:xfrm>
            <a:off x="962024" y="1379823"/>
            <a:ext cx="10402725" cy="4908147"/>
          </a:xfrm>
          <a:prstGeom prst="rect">
            <a:avLst/>
          </a:prstGeom>
        </p:spPr>
      </p:pic>
    </p:spTree>
    <p:extLst>
      <p:ext uri="{BB962C8B-B14F-4D97-AF65-F5344CB8AC3E}">
        <p14:creationId xmlns:p14="http://schemas.microsoft.com/office/powerpoint/2010/main" val="91334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dirty="0">
                  <a:solidFill>
                    <a:schemeClr val="bg1"/>
                  </a:solidFill>
                </a:rPr>
                <a:t>         </a:t>
              </a:r>
              <a:r>
                <a:rPr lang="fr-FR" sz="3600" b="1" dirty="0">
                  <a:solidFill>
                    <a:schemeClr val="bg1"/>
                  </a:solidFill>
                </a:rPr>
                <a:t>CONFIGURATION DESTINATION OLE DB</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11" name="Image 10">
            <a:extLst>
              <a:ext uri="{FF2B5EF4-FFF2-40B4-BE49-F238E27FC236}">
                <a16:creationId xmlns:a16="http://schemas.microsoft.com/office/drawing/2014/main" id="{B9B4C522-531B-4813-A269-C0214D36D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814" y="1355392"/>
            <a:ext cx="4154596" cy="4941273"/>
          </a:xfrm>
          <a:prstGeom prst="rect">
            <a:avLst/>
          </a:prstGeom>
        </p:spPr>
      </p:pic>
      <p:pic>
        <p:nvPicPr>
          <p:cNvPr id="12" name="Image 11">
            <a:extLst>
              <a:ext uri="{FF2B5EF4-FFF2-40B4-BE49-F238E27FC236}">
                <a16:creationId xmlns:a16="http://schemas.microsoft.com/office/drawing/2014/main" id="{2DB18B32-F325-4E95-9DCB-B0B56E930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6204" y="1359043"/>
            <a:ext cx="5307725" cy="4941273"/>
          </a:xfrm>
          <a:prstGeom prst="rect">
            <a:avLst/>
          </a:prstGeom>
        </p:spPr>
      </p:pic>
    </p:spTree>
    <p:extLst>
      <p:ext uri="{BB962C8B-B14F-4D97-AF65-F5344CB8AC3E}">
        <p14:creationId xmlns:p14="http://schemas.microsoft.com/office/powerpoint/2010/main" val="29783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FLUX DE CONTRÔLE EXECUTE</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11" name="Image 10">
            <a:extLst>
              <a:ext uri="{FF2B5EF4-FFF2-40B4-BE49-F238E27FC236}">
                <a16:creationId xmlns:a16="http://schemas.microsoft.com/office/drawing/2014/main" id="{16ED25D0-C249-4661-A716-9B3AAA17D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57" y="1462205"/>
            <a:ext cx="10811685" cy="4722999"/>
          </a:xfrm>
          <a:prstGeom prst="rect">
            <a:avLst/>
          </a:prstGeom>
        </p:spPr>
      </p:pic>
    </p:spTree>
    <p:extLst>
      <p:ext uri="{BB962C8B-B14F-4D97-AF65-F5344CB8AC3E}">
        <p14:creationId xmlns:p14="http://schemas.microsoft.com/office/powerpoint/2010/main" val="87484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E2EF6102-B929-65F2-9988-CD84C3125827}"/>
              </a:ext>
            </a:extLst>
          </p:cNvPr>
          <p:cNvGrpSpPr/>
          <p:nvPr/>
        </p:nvGrpSpPr>
        <p:grpSpPr>
          <a:xfrm>
            <a:off x="0" y="0"/>
            <a:ext cx="12192000" cy="6858000"/>
            <a:chOff x="-4084320" y="7650480"/>
            <a:chExt cx="12192000" cy="6858000"/>
          </a:xfrm>
        </p:grpSpPr>
        <p:pic>
          <p:nvPicPr>
            <p:cNvPr id="7" name="Image 6">
              <a:extLst>
                <a:ext uri="{FF2B5EF4-FFF2-40B4-BE49-F238E27FC236}">
                  <a16:creationId xmlns:a16="http://schemas.microsoft.com/office/drawing/2014/main" id="{127AC341-4BF9-F708-F766-705441C58670}"/>
                </a:ext>
              </a:extLst>
            </p:cNvPr>
            <p:cNvPicPr>
              <a:picLocks noChangeAspect="1"/>
            </p:cNvPicPr>
            <p:nvPr/>
          </p:nvPicPr>
          <p:blipFill rotWithShape="1">
            <a:blip r:embed="rId3">
              <a:extLst>
                <a:ext uri="{28A0092B-C50C-407E-A947-70E740481C1C}">
                  <a14:useLocalDpi xmlns:a14="http://schemas.microsoft.com/office/drawing/2010/main" val="0"/>
                </a:ext>
              </a:extLst>
            </a:blip>
            <a:srcRect l="3385" t="10716" r="3385" b="10716"/>
            <a:stretch/>
          </p:blipFill>
          <p:spPr>
            <a:xfrm>
              <a:off x="-4084320" y="7650480"/>
              <a:ext cx="12192000" cy="6858000"/>
            </a:xfrm>
            <a:prstGeom prst="rect">
              <a:avLst/>
            </a:prstGeom>
          </p:spPr>
        </p:pic>
        <p:sp>
          <p:nvSpPr>
            <p:cNvPr id="10" name="Rectangle 9">
              <a:extLst>
                <a:ext uri="{FF2B5EF4-FFF2-40B4-BE49-F238E27FC236}">
                  <a16:creationId xmlns:a16="http://schemas.microsoft.com/office/drawing/2014/main" id="{5B4C8F1D-0B3D-74EF-8991-83525FE2E1FD}"/>
                </a:ext>
              </a:extLst>
            </p:cNvPr>
            <p:cNvSpPr/>
            <p:nvPr/>
          </p:nvSpPr>
          <p:spPr>
            <a:xfrm>
              <a:off x="-4084320" y="7650480"/>
              <a:ext cx="12192000" cy="6858000"/>
            </a:xfrm>
            <a:prstGeom prst="rect">
              <a:avLst/>
            </a:prstGeom>
            <a:solidFill>
              <a:schemeClr val="accent1">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 name="Groupe 1">
            <a:extLst>
              <a:ext uri="{FF2B5EF4-FFF2-40B4-BE49-F238E27FC236}">
                <a16:creationId xmlns:a16="http://schemas.microsoft.com/office/drawing/2014/main" id="{0273BC9C-36BD-C2A1-DA8A-87DE9542B043}"/>
              </a:ext>
            </a:extLst>
          </p:cNvPr>
          <p:cNvGrpSpPr/>
          <p:nvPr/>
        </p:nvGrpSpPr>
        <p:grpSpPr>
          <a:xfrm>
            <a:off x="-12192000" y="2407920"/>
            <a:ext cx="12192000" cy="2042160"/>
            <a:chOff x="0" y="2407920"/>
            <a:chExt cx="12192000" cy="2042160"/>
          </a:xfrm>
        </p:grpSpPr>
        <p:sp>
          <p:nvSpPr>
            <p:cNvPr id="15" name="Rectangle 14">
              <a:extLst>
                <a:ext uri="{FF2B5EF4-FFF2-40B4-BE49-F238E27FC236}">
                  <a16:creationId xmlns:a16="http://schemas.microsoft.com/office/drawing/2014/main" id="{71416B27-90F2-9180-9E6A-63AC6D5D98C4}"/>
                </a:ext>
              </a:extLst>
            </p:cNvPr>
            <p:cNvSpPr/>
            <p:nvPr/>
          </p:nvSpPr>
          <p:spPr>
            <a:xfrm>
              <a:off x="0" y="2407920"/>
              <a:ext cx="12192000" cy="204216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9ABB0DCC-08E9-FFB1-7619-B5AC592CA469}"/>
                </a:ext>
              </a:extLst>
            </p:cNvPr>
            <p:cNvSpPr txBox="1"/>
            <p:nvPr/>
          </p:nvSpPr>
          <p:spPr>
            <a:xfrm>
              <a:off x="2598420" y="2828835"/>
              <a:ext cx="6995160" cy="1323439"/>
            </a:xfrm>
            <a:prstGeom prst="rect">
              <a:avLst/>
            </a:prstGeom>
            <a:noFill/>
          </p:spPr>
          <p:txBody>
            <a:bodyPr wrap="square" rtlCol="0">
              <a:spAutoFit/>
            </a:bodyPr>
            <a:lstStyle/>
            <a:p>
              <a:r>
                <a:rPr lang="fr-FR" sz="8000" b="1" i="1" dirty="0">
                  <a:latin typeface="Tw Cen MT" panose="020B0602020104020603" pitchFamily="34" charset="0"/>
                </a:rPr>
                <a:t>INTRODUCTION</a:t>
              </a:r>
            </a:p>
          </p:txBody>
        </p:sp>
      </p:grpSp>
    </p:spTree>
    <p:extLst>
      <p:ext uri="{BB962C8B-B14F-4D97-AF65-F5344CB8AC3E}">
        <p14:creationId xmlns:p14="http://schemas.microsoft.com/office/powerpoint/2010/main" val="258040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1 0 " pathEditMode="relative" rAng="0" ptsTypes="AA">
                                      <p:cBhvr>
                                        <p:cTn id="6" dur="2000" fill="hold"/>
                                        <p:tgtEl>
                                          <p:spTgt spid="2"/>
                                        </p:tgtEl>
                                        <p:attrNameLst>
                                          <p:attrName>ppt_x</p:attrName>
                                          <p:attrName>ppt_y</p:attrName>
                                        </p:attrNameLst>
                                      </p:cBhvr>
                                      <p:rCtr x="50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FLUX DE CONTRÔLE PACKAGE DWH</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12" name="Image 11">
            <a:extLst>
              <a:ext uri="{FF2B5EF4-FFF2-40B4-BE49-F238E27FC236}">
                <a16:creationId xmlns:a16="http://schemas.microsoft.com/office/drawing/2014/main" id="{FB1B9DF4-B665-4898-9986-6F6CEA655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626" y="1356526"/>
            <a:ext cx="10266947" cy="4953837"/>
          </a:xfrm>
          <a:prstGeom prst="rect">
            <a:avLst/>
          </a:prstGeom>
        </p:spPr>
      </p:pic>
    </p:spTree>
    <p:extLst>
      <p:ext uri="{BB962C8B-B14F-4D97-AF65-F5344CB8AC3E}">
        <p14:creationId xmlns:p14="http://schemas.microsoft.com/office/powerpoint/2010/main" val="152666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109117" y="0"/>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400" b="1" dirty="0">
                  <a:solidFill>
                    <a:schemeClr val="bg1"/>
                  </a:solidFill>
                </a:rPr>
                <a:t> COMPOSITION DE DEUX DIMENSIONS DIFFERENTS</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11" name="Image 10">
            <a:extLst>
              <a:ext uri="{FF2B5EF4-FFF2-40B4-BE49-F238E27FC236}">
                <a16:creationId xmlns:a16="http://schemas.microsoft.com/office/drawing/2014/main" id="{0E04A6D4-7228-41CC-BEA1-CDDD69439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4996" y="1733170"/>
            <a:ext cx="6215997" cy="4044632"/>
          </a:xfrm>
          <a:prstGeom prst="rect">
            <a:avLst/>
          </a:prstGeom>
        </p:spPr>
      </p:pic>
      <p:pic>
        <p:nvPicPr>
          <p:cNvPr id="13" name="Image 12">
            <a:extLst>
              <a:ext uri="{FF2B5EF4-FFF2-40B4-BE49-F238E27FC236}">
                <a16:creationId xmlns:a16="http://schemas.microsoft.com/office/drawing/2014/main" id="{0999A9AF-A5C6-43A7-871D-4C9B902E9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20826" y="1733170"/>
            <a:ext cx="5010070" cy="4044632"/>
          </a:xfrm>
          <a:prstGeom prst="rect">
            <a:avLst/>
          </a:prstGeom>
        </p:spPr>
      </p:pic>
    </p:spTree>
    <p:extLst>
      <p:ext uri="{BB962C8B-B14F-4D97-AF65-F5344CB8AC3E}">
        <p14:creationId xmlns:p14="http://schemas.microsoft.com/office/powerpoint/2010/main" val="217996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FLUX DE CONTRÔLE PACKAGE DWH</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11" name="Image 10">
            <a:extLst>
              <a:ext uri="{FF2B5EF4-FFF2-40B4-BE49-F238E27FC236}">
                <a16:creationId xmlns:a16="http://schemas.microsoft.com/office/drawing/2014/main" id="{71B88ED7-B1C9-46BA-BC59-4A2476B13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316" y="1294531"/>
            <a:ext cx="9177368" cy="4874456"/>
          </a:xfrm>
          <a:prstGeom prst="rect">
            <a:avLst/>
          </a:prstGeom>
        </p:spPr>
      </p:pic>
      <p:sp>
        <p:nvSpPr>
          <p:cNvPr id="13" name="Rectangle à coins arrondis 4">
            <a:extLst>
              <a:ext uri="{FF2B5EF4-FFF2-40B4-BE49-F238E27FC236}">
                <a16:creationId xmlns:a16="http://schemas.microsoft.com/office/drawing/2014/main" id="{00B544AB-D6A9-46C3-AA66-A5895CC6F8E1}"/>
              </a:ext>
            </a:extLst>
          </p:cNvPr>
          <p:cNvSpPr/>
          <p:nvPr/>
        </p:nvSpPr>
        <p:spPr>
          <a:xfrm>
            <a:off x="5001261" y="2702560"/>
            <a:ext cx="2758440" cy="609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3587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CONFIGURATION DU TACHE D’EXECUTION</a:t>
              </a:r>
            </a:p>
            <a:p>
              <a:r>
                <a:rPr lang="fr-FR" sz="3600" b="1" dirty="0">
                  <a:solidFill>
                    <a:schemeClr val="bg1"/>
                  </a:solidFill>
                </a:rPr>
                <a:t>            DE REQUETES SQL (SUPPRESSION)</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12" name="Image 11">
            <a:extLst>
              <a:ext uri="{FF2B5EF4-FFF2-40B4-BE49-F238E27FC236}">
                <a16:creationId xmlns:a16="http://schemas.microsoft.com/office/drawing/2014/main" id="{F6EBA2AC-EB28-457A-9F79-3A5BF3663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59" y="1472393"/>
            <a:ext cx="10074442" cy="4857750"/>
          </a:xfrm>
          <a:prstGeom prst="rect">
            <a:avLst/>
          </a:prstGeom>
        </p:spPr>
      </p:pic>
    </p:spTree>
    <p:extLst>
      <p:ext uri="{BB962C8B-B14F-4D97-AF65-F5344CB8AC3E}">
        <p14:creationId xmlns:p14="http://schemas.microsoft.com/office/powerpoint/2010/main" val="220525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FLUX DE CONTRÔLE PACKAGE DWH</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11" name="Image 10">
            <a:extLst>
              <a:ext uri="{FF2B5EF4-FFF2-40B4-BE49-F238E27FC236}">
                <a16:creationId xmlns:a16="http://schemas.microsoft.com/office/drawing/2014/main" id="{71B88ED7-B1C9-46BA-BC59-4A2476B13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316" y="1294531"/>
            <a:ext cx="9177368" cy="4874456"/>
          </a:xfrm>
          <a:prstGeom prst="rect">
            <a:avLst/>
          </a:prstGeom>
        </p:spPr>
      </p:pic>
      <p:sp>
        <p:nvSpPr>
          <p:cNvPr id="13" name="Rectangle à coins arrondis 4">
            <a:extLst>
              <a:ext uri="{FF2B5EF4-FFF2-40B4-BE49-F238E27FC236}">
                <a16:creationId xmlns:a16="http://schemas.microsoft.com/office/drawing/2014/main" id="{00B544AB-D6A9-46C3-AA66-A5895CC6F8E1}"/>
              </a:ext>
            </a:extLst>
          </p:cNvPr>
          <p:cNvSpPr/>
          <p:nvPr/>
        </p:nvSpPr>
        <p:spPr>
          <a:xfrm>
            <a:off x="7325361" y="4692580"/>
            <a:ext cx="2280864" cy="6312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3124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COMPOSITION D’UN FAIT</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CONSTRUCTION</a:t>
              </a:r>
            </a:p>
          </p:txBody>
        </p:sp>
      </p:grpSp>
      <p:pic>
        <p:nvPicPr>
          <p:cNvPr id="3" name="Image 2">
            <a:extLst>
              <a:ext uri="{FF2B5EF4-FFF2-40B4-BE49-F238E27FC236}">
                <a16:creationId xmlns:a16="http://schemas.microsoft.com/office/drawing/2014/main" id="{6132A3A0-D25A-FA16-0C43-1D2FAE68D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21" y="1386674"/>
            <a:ext cx="8341895" cy="4935484"/>
          </a:xfrm>
          <a:prstGeom prst="rect">
            <a:avLst/>
          </a:prstGeom>
        </p:spPr>
      </p:pic>
    </p:spTree>
    <p:extLst>
      <p:ext uri="{BB962C8B-B14F-4D97-AF65-F5344CB8AC3E}">
        <p14:creationId xmlns:p14="http://schemas.microsoft.com/office/powerpoint/2010/main" val="124151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2F6F8612-65E8-9168-60AC-CFA270E43881}"/>
              </a:ext>
            </a:extLst>
          </p:cNvPr>
          <p:cNvGrpSpPr/>
          <p:nvPr/>
        </p:nvGrpSpPr>
        <p:grpSpPr>
          <a:xfrm>
            <a:off x="0" y="0"/>
            <a:ext cx="12192000" cy="6858000"/>
            <a:chOff x="-4084320" y="7650480"/>
            <a:chExt cx="12192000" cy="6858000"/>
          </a:xfrm>
        </p:grpSpPr>
        <p:pic>
          <p:nvPicPr>
            <p:cNvPr id="3" name="Image 2">
              <a:extLst>
                <a:ext uri="{FF2B5EF4-FFF2-40B4-BE49-F238E27FC236}">
                  <a16:creationId xmlns:a16="http://schemas.microsoft.com/office/drawing/2014/main" id="{C5321678-5BD4-F4A6-FFDE-0A9CFF4E2E71}"/>
                </a:ext>
              </a:extLst>
            </p:cNvPr>
            <p:cNvPicPr>
              <a:picLocks noChangeAspect="1"/>
            </p:cNvPicPr>
            <p:nvPr/>
          </p:nvPicPr>
          <p:blipFill rotWithShape="1">
            <a:blip r:embed="rId2">
              <a:extLst>
                <a:ext uri="{28A0092B-C50C-407E-A947-70E740481C1C}">
                  <a14:useLocalDpi xmlns:a14="http://schemas.microsoft.com/office/drawing/2010/main" val="0"/>
                </a:ext>
              </a:extLst>
            </a:blip>
            <a:srcRect l="3385" t="10716" r="3385" b="10716"/>
            <a:stretch/>
          </p:blipFill>
          <p:spPr>
            <a:xfrm>
              <a:off x="-4084320" y="7650480"/>
              <a:ext cx="12192000" cy="6858000"/>
            </a:xfrm>
            <a:prstGeom prst="rect">
              <a:avLst/>
            </a:prstGeom>
          </p:spPr>
        </p:pic>
        <p:sp>
          <p:nvSpPr>
            <p:cNvPr id="4" name="Rectangle 3">
              <a:extLst>
                <a:ext uri="{FF2B5EF4-FFF2-40B4-BE49-F238E27FC236}">
                  <a16:creationId xmlns:a16="http://schemas.microsoft.com/office/drawing/2014/main" id="{A71BE21E-798E-8C42-9152-7C22781F1BEB}"/>
                </a:ext>
              </a:extLst>
            </p:cNvPr>
            <p:cNvSpPr/>
            <p:nvPr/>
          </p:nvSpPr>
          <p:spPr>
            <a:xfrm>
              <a:off x="-4084320" y="7650480"/>
              <a:ext cx="12192000" cy="6858000"/>
            </a:xfrm>
            <a:prstGeom prst="rect">
              <a:avLst/>
            </a:prstGeom>
            <a:solidFill>
              <a:schemeClr val="accent1">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e 6">
            <a:extLst>
              <a:ext uri="{FF2B5EF4-FFF2-40B4-BE49-F238E27FC236}">
                <a16:creationId xmlns:a16="http://schemas.microsoft.com/office/drawing/2014/main" id="{342A214C-E28D-4090-FF32-9E916729C167}"/>
              </a:ext>
            </a:extLst>
          </p:cNvPr>
          <p:cNvGrpSpPr/>
          <p:nvPr/>
        </p:nvGrpSpPr>
        <p:grpSpPr>
          <a:xfrm>
            <a:off x="-12192000" y="2407920"/>
            <a:ext cx="12192000" cy="2042160"/>
            <a:chOff x="0" y="2407920"/>
            <a:chExt cx="12192000" cy="2042160"/>
          </a:xfrm>
        </p:grpSpPr>
        <p:sp>
          <p:nvSpPr>
            <p:cNvPr id="5" name="Rectangle 4">
              <a:extLst>
                <a:ext uri="{FF2B5EF4-FFF2-40B4-BE49-F238E27FC236}">
                  <a16:creationId xmlns:a16="http://schemas.microsoft.com/office/drawing/2014/main" id="{B99D8A41-51A5-3EFA-9B9A-2F51E6EA2C8A}"/>
                </a:ext>
              </a:extLst>
            </p:cNvPr>
            <p:cNvSpPr/>
            <p:nvPr/>
          </p:nvSpPr>
          <p:spPr>
            <a:xfrm>
              <a:off x="0" y="2407920"/>
              <a:ext cx="12192000" cy="204216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FBF8B124-73CF-C28C-2FA6-4A009069BADE}"/>
                </a:ext>
              </a:extLst>
            </p:cNvPr>
            <p:cNvSpPr txBox="1"/>
            <p:nvPr/>
          </p:nvSpPr>
          <p:spPr>
            <a:xfrm>
              <a:off x="3303856" y="2828835"/>
              <a:ext cx="5584288" cy="1323439"/>
            </a:xfrm>
            <a:prstGeom prst="rect">
              <a:avLst/>
            </a:prstGeom>
            <a:noFill/>
          </p:spPr>
          <p:txBody>
            <a:bodyPr wrap="square" rtlCol="0">
              <a:spAutoFit/>
            </a:bodyPr>
            <a:lstStyle/>
            <a:p>
              <a:r>
                <a:rPr lang="fr-FR" sz="8000" b="1" i="1" dirty="0">
                  <a:latin typeface="Tw Cen MT" panose="020B0602020104020603" pitchFamily="34" charset="0"/>
                </a:rPr>
                <a:t>RESTITUTION</a:t>
              </a:r>
            </a:p>
          </p:txBody>
        </p:sp>
      </p:grpSp>
    </p:spTree>
    <p:extLst>
      <p:ext uri="{BB962C8B-B14F-4D97-AF65-F5344CB8AC3E}">
        <p14:creationId xmlns:p14="http://schemas.microsoft.com/office/powerpoint/2010/main" val="208755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1 0 " pathEditMode="relative" rAng="0" ptsTypes="AA">
                                      <p:cBhvr>
                                        <p:cTn id="6" dur="2000" fill="hold"/>
                                        <p:tgtEl>
                                          <p:spTgt spid="7"/>
                                        </p:tgtEl>
                                        <p:attrNameLst>
                                          <p:attrName>ppt_x</p:attrName>
                                          <p:attrName>ppt_y</p:attrName>
                                        </p:attrNameLst>
                                      </p:cBhvr>
                                      <p:rCtr x="50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2"/>
                  </a:solidFill>
                </a:rPr>
                <a:t>       CYCLE DE VIE D’UN PROJET DECISIONNEL</a:t>
              </a:r>
              <a:endParaRPr lang="fr-TN" sz="3600" b="1" dirty="0">
                <a:solidFill>
                  <a:schemeClr val="bg2"/>
                </a:solidFill>
              </a:endParaRP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RESTITUTION</a:t>
              </a:r>
              <a:r>
                <a:rPr lang="en-US" sz="1600" b="1" dirty="0">
                  <a:latin typeface="Times New Roman" panose="02020603050405020304" pitchFamily="18" charset="0"/>
                  <a:cs typeface="Times New Roman" panose="02020603050405020304" pitchFamily="18" charset="0"/>
                </a:rPr>
                <a:t> </a:t>
              </a:r>
            </a:p>
          </p:txBody>
        </p:sp>
      </p:grpSp>
      <p:pic>
        <p:nvPicPr>
          <p:cNvPr id="13" name="Image 12" descr="Une image contenant texte, capture d’écran, Police, Rectangle&#10;&#10;Description générée automatiquement">
            <a:extLst>
              <a:ext uri="{FF2B5EF4-FFF2-40B4-BE49-F238E27FC236}">
                <a16:creationId xmlns:a16="http://schemas.microsoft.com/office/drawing/2014/main" id="{5F448A4A-20CE-46AA-95C5-16676234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168" y="1461330"/>
            <a:ext cx="9677663" cy="4437749"/>
          </a:xfrm>
          <a:prstGeom prst="rect">
            <a:avLst/>
          </a:prstGeom>
        </p:spPr>
      </p:pic>
      <p:sp>
        <p:nvSpPr>
          <p:cNvPr id="14" name="Rectangle 13">
            <a:extLst>
              <a:ext uri="{FF2B5EF4-FFF2-40B4-BE49-F238E27FC236}">
                <a16:creationId xmlns:a16="http://schemas.microsoft.com/office/drawing/2014/main" id="{F29E91A8-C2F4-4F05-9029-51E063B17723}"/>
              </a:ext>
            </a:extLst>
          </p:cNvPr>
          <p:cNvSpPr/>
          <p:nvPr/>
        </p:nvSpPr>
        <p:spPr>
          <a:xfrm>
            <a:off x="6809740" y="4179350"/>
            <a:ext cx="1216660" cy="8244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250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REALISATION POWER BI</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RESTITUTION</a:t>
              </a:r>
              <a:r>
                <a:rPr lang="en-US" sz="1600" b="1" dirty="0">
                  <a:latin typeface="Times New Roman" panose="02020603050405020304" pitchFamily="18" charset="0"/>
                  <a:cs typeface="Times New Roman" panose="02020603050405020304" pitchFamily="18" charset="0"/>
                </a:rPr>
                <a:t> </a:t>
              </a:r>
            </a:p>
          </p:txBody>
        </p:sp>
      </p:grpSp>
      <p:pic>
        <p:nvPicPr>
          <p:cNvPr id="12" name="Image 11">
            <a:extLst>
              <a:ext uri="{FF2B5EF4-FFF2-40B4-BE49-F238E27FC236}">
                <a16:creationId xmlns:a16="http://schemas.microsoft.com/office/drawing/2014/main" id="{AFDF43F2-5C4F-43FB-A2BE-1804CF384D85}"/>
              </a:ext>
            </a:extLst>
          </p:cNvPr>
          <p:cNvPicPr>
            <a:picLocks noChangeAspect="1"/>
          </p:cNvPicPr>
          <p:nvPr/>
        </p:nvPicPr>
        <p:blipFill rotWithShape="1">
          <a:blip r:embed="rId3">
            <a:extLst>
              <a:ext uri="{28A0092B-C50C-407E-A947-70E740481C1C}">
                <a14:useLocalDpi xmlns:a14="http://schemas.microsoft.com/office/drawing/2010/main" val="0"/>
              </a:ext>
            </a:extLst>
          </a:blip>
          <a:srcRect l="515" t="1000" r="746" b="939"/>
          <a:stretch/>
        </p:blipFill>
        <p:spPr>
          <a:xfrm>
            <a:off x="2829560" y="1529079"/>
            <a:ext cx="6517640" cy="4353561"/>
          </a:xfrm>
          <a:prstGeom prst="rect">
            <a:avLst/>
          </a:prstGeom>
        </p:spPr>
      </p:pic>
    </p:spTree>
    <p:extLst>
      <p:ext uri="{BB962C8B-B14F-4D97-AF65-F5344CB8AC3E}">
        <p14:creationId xmlns:p14="http://schemas.microsoft.com/office/powerpoint/2010/main" val="220607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REALISATION POWER BI</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RESTITUTION</a:t>
              </a:r>
              <a:r>
                <a:rPr lang="en-US" sz="1600" b="1" dirty="0">
                  <a:latin typeface="Times New Roman" panose="02020603050405020304" pitchFamily="18" charset="0"/>
                  <a:cs typeface="Times New Roman" panose="02020603050405020304" pitchFamily="18" charset="0"/>
                </a:rPr>
                <a:t> </a:t>
              </a:r>
            </a:p>
          </p:txBody>
        </p:sp>
      </p:grpSp>
      <p:pic>
        <p:nvPicPr>
          <p:cNvPr id="5" name="Image 4">
            <a:extLst>
              <a:ext uri="{FF2B5EF4-FFF2-40B4-BE49-F238E27FC236}">
                <a16:creationId xmlns:a16="http://schemas.microsoft.com/office/drawing/2014/main" id="{3E015704-21CC-D53D-2DC8-FE25762CBC08}"/>
              </a:ext>
            </a:extLst>
          </p:cNvPr>
          <p:cNvPicPr>
            <a:picLocks noChangeAspect="1"/>
          </p:cNvPicPr>
          <p:nvPr/>
        </p:nvPicPr>
        <p:blipFill rotWithShape="1">
          <a:blip r:embed="rId3">
            <a:extLst>
              <a:ext uri="{28A0092B-C50C-407E-A947-70E740481C1C}">
                <a14:useLocalDpi xmlns:a14="http://schemas.microsoft.com/office/drawing/2010/main" val="0"/>
              </a:ext>
            </a:extLst>
          </a:blip>
          <a:srcRect l="426" t="339" r="562" b="339"/>
          <a:stretch/>
        </p:blipFill>
        <p:spPr>
          <a:xfrm>
            <a:off x="4208313" y="2710471"/>
            <a:ext cx="3775374" cy="2410022"/>
          </a:xfrm>
          <a:prstGeom prst="rect">
            <a:avLst/>
          </a:prstGeom>
        </p:spPr>
      </p:pic>
      <p:pic>
        <p:nvPicPr>
          <p:cNvPr id="6" name="Image 5">
            <a:extLst>
              <a:ext uri="{FF2B5EF4-FFF2-40B4-BE49-F238E27FC236}">
                <a16:creationId xmlns:a16="http://schemas.microsoft.com/office/drawing/2014/main" id="{C47F48B0-E5BF-1337-9183-FA15E3234A43}"/>
              </a:ext>
            </a:extLst>
          </p:cNvPr>
          <p:cNvPicPr>
            <a:picLocks noChangeAspect="1"/>
          </p:cNvPicPr>
          <p:nvPr/>
        </p:nvPicPr>
        <p:blipFill rotWithShape="1">
          <a:blip r:embed="rId4">
            <a:extLst>
              <a:ext uri="{28A0092B-C50C-407E-A947-70E740481C1C}">
                <a14:useLocalDpi xmlns:a14="http://schemas.microsoft.com/office/drawing/2010/main" val="0"/>
              </a:ext>
            </a:extLst>
          </a:blip>
          <a:srcRect l="331" t="446" r="323"/>
          <a:stretch/>
        </p:blipFill>
        <p:spPr>
          <a:xfrm>
            <a:off x="4108784" y="2684531"/>
            <a:ext cx="3974432" cy="2399276"/>
          </a:xfrm>
          <a:prstGeom prst="rect">
            <a:avLst/>
          </a:prstGeom>
        </p:spPr>
      </p:pic>
      <p:pic>
        <p:nvPicPr>
          <p:cNvPr id="7" name="Image 6">
            <a:extLst>
              <a:ext uri="{FF2B5EF4-FFF2-40B4-BE49-F238E27FC236}">
                <a16:creationId xmlns:a16="http://schemas.microsoft.com/office/drawing/2014/main" id="{ADC2C002-B2AC-CD74-61D4-5E6232DDC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2153" y="2684531"/>
            <a:ext cx="3775375" cy="2489071"/>
          </a:xfrm>
          <a:prstGeom prst="rect">
            <a:avLst/>
          </a:prstGeom>
        </p:spPr>
      </p:pic>
      <p:pic>
        <p:nvPicPr>
          <p:cNvPr id="8" name="Image 7">
            <a:extLst>
              <a:ext uri="{FF2B5EF4-FFF2-40B4-BE49-F238E27FC236}">
                <a16:creationId xmlns:a16="http://schemas.microsoft.com/office/drawing/2014/main" id="{40CF98D1-45C1-F864-1BA9-29CEA40BB2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8784" y="2684531"/>
            <a:ext cx="3974432" cy="2489070"/>
          </a:xfrm>
          <a:prstGeom prst="rect">
            <a:avLst/>
          </a:prstGeom>
        </p:spPr>
      </p:pic>
    </p:spTree>
    <p:extLst>
      <p:ext uri="{BB962C8B-B14F-4D97-AF65-F5344CB8AC3E}">
        <p14:creationId xmlns:p14="http://schemas.microsoft.com/office/powerpoint/2010/main" val="276787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childTnLst>
                                </p:cTn>
                              </p:par>
                            </p:childTnLst>
                          </p:cTn>
                        </p:par>
                        <p:par>
                          <p:cTn id="14" fill="hold">
                            <p:stCondLst>
                              <p:cond delay="750"/>
                            </p:stCondLst>
                            <p:childTnLst>
                              <p:par>
                                <p:cTn id="15" presetID="6" presetClass="emph" presetSubtype="0" accel="1000" autoRev="1" fill="hold" nodeType="afterEffect">
                                  <p:stCondLst>
                                    <p:cond delay="0"/>
                                  </p:stCondLst>
                                  <p:childTnLst>
                                    <p:animScale>
                                      <p:cBhvr>
                                        <p:cTn id="16" dur="5000" fill="hold"/>
                                        <p:tgtEl>
                                          <p:spTgt spid="5"/>
                                        </p:tgtEl>
                                      </p:cBhvr>
                                      <p:by x="160000" y="160000"/>
                                    </p:animScale>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0 -3.33333E-6 L -0.15482 -0.19583 " pathEditMode="relative" rAng="0" ptsTypes="AA">
                                      <p:cBhvr>
                                        <p:cTn id="20" dur="2000" fill="hold"/>
                                        <p:tgtEl>
                                          <p:spTgt spid="5"/>
                                        </p:tgtEl>
                                        <p:attrNameLst>
                                          <p:attrName>ppt_x</p:attrName>
                                          <p:attrName>ppt_y</p:attrName>
                                        </p:attrNameLst>
                                      </p:cBhvr>
                                      <p:rCtr x="-7747" y="-9792"/>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500"/>
                            </p:stCondLst>
                            <p:childTnLst>
                              <p:par>
                                <p:cTn id="27" presetID="6" presetClass="emph" presetSubtype="0" accel="4000" autoRev="1" fill="hold" nodeType="afterEffect">
                                  <p:stCondLst>
                                    <p:cond delay="0"/>
                                  </p:stCondLst>
                                  <p:childTnLst>
                                    <p:animScale>
                                      <p:cBhvr>
                                        <p:cTn id="28" dur="5000" fill="hold"/>
                                        <p:tgtEl>
                                          <p:spTgt spid="6"/>
                                        </p:tgtEl>
                                      </p:cBhvr>
                                      <p:by x="160000" y="160000"/>
                                    </p:animScale>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 -3.7037E-6 L 0.16927 -0.18796 " pathEditMode="relative" rAng="0" ptsTypes="AA">
                                      <p:cBhvr>
                                        <p:cTn id="32" dur="2000" fill="hold"/>
                                        <p:tgtEl>
                                          <p:spTgt spid="6"/>
                                        </p:tgtEl>
                                        <p:attrNameLst>
                                          <p:attrName>ppt_x</p:attrName>
                                          <p:attrName>ppt_y</p:attrName>
                                        </p:attrNameLst>
                                      </p:cBhvr>
                                      <p:rCtr x="8464" y="-9398"/>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par>
                          <p:cTn id="38" fill="hold">
                            <p:stCondLst>
                              <p:cond delay="500"/>
                            </p:stCondLst>
                            <p:childTnLst>
                              <p:par>
                                <p:cTn id="39" presetID="6" presetClass="emph" presetSubtype="0" accel="4000" autoRev="1" fill="hold" nodeType="afterEffect">
                                  <p:stCondLst>
                                    <p:cond delay="0"/>
                                  </p:stCondLst>
                                  <p:childTnLst>
                                    <p:animScale>
                                      <p:cBhvr>
                                        <p:cTn id="40" dur="5000" fill="hold"/>
                                        <p:tgtEl>
                                          <p:spTgt spid="7"/>
                                        </p:tgtEl>
                                      </p:cBhvr>
                                      <p:by x="160000" y="160000"/>
                                    </p:animScale>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5.55112E-17 3.33333E-6 L -0.14857 0.18148 " pathEditMode="relative" rAng="0" ptsTypes="AA">
                                      <p:cBhvr>
                                        <p:cTn id="44" dur="2000" fill="hold"/>
                                        <p:tgtEl>
                                          <p:spTgt spid="7"/>
                                        </p:tgtEl>
                                        <p:attrNameLst>
                                          <p:attrName>ppt_x</p:attrName>
                                          <p:attrName>ppt_y</p:attrName>
                                        </p:attrNameLst>
                                      </p:cBhvr>
                                      <p:rCtr x="-7435" y="9074"/>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par>
                          <p:cTn id="50" fill="hold">
                            <p:stCondLst>
                              <p:cond delay="500"/>
                            </p:stCondLst>
                            <p:childTnLst>
                              <p:par>
                                <p:cTn id="51" presetID="6" presetClass="emph" presetSubtype="0" autoRev="1" fill="hold" nodeType="afterEffect">
                                  <p:stCondLst>
                                    <p:cond delay="0"/>
                                  </p:stCondLst>
                                  <p:childTnLst>
                                    <p:animScale>
                                      <p:cBhvr>
                                        <p:cTn id="52" dur="5000" fill="hold"/>
                                        <p:tgtEl>
                                          <p:spTgt spid="8"/>
                                        </p:tgtEl>
                                      </p:cBhvr>
                                      <p:by x="160000" y="160000"/>
                                    </p:animScale>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0 3.33333E-6 L 0.16927 0.18148 " pathEditMode="relative" rAng="0" ptsTypes="AA">
                                      <p:cBhvr>
                                        <p:cTn id="56" dur="2000" fill="hold"/>
                                        <p:tgtEl>
                                          <p:spTgt spid="8"/>
                                        </p:tgtEl>
                                        <p:attrNameLst>
                                          <p:attrName>ppt_x</p:attrName>
                                          <p:attrName>ppt_y</p:attrName>
                                        </p:attrNameLst>
                                      </p:cBhvr>
                                      <p:rCtr x="8464"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E8FD35-7D22-8336-252C-BEEFD0BB2C7C}"/>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pic>
        <p:nvPicPr>
          <p:cNvPr id="6" name="Image 5">
            <a:extLst>
              <a:ext uri="{FF2B5EF4-FFF2-40B4-BE49-F238E27FC236}">
                <a16:creationId xmlns:a16="http://schemas.microsoft.com/office/drawing/2014/main" id="{AAD7DCEF-C7CD-F5D5-9D47-9B069E4CFC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71584" y="2986967"/>
            <a:ext cx="6096000" cy="3918857"/>
          </a:xfrm>
          <a:prstGeom prst="rect">
            <a:avLst/>
          </a:prstGeom>
        </p:spPr>
      </p:pic>
      <p:sp>
        <p:nvSpPr>
          <p:cNvPr id="7" name="ZoneTexte 6">
            <a:extLst>
              <a:ext uri="{FF2B5EF4-FFF2-40B4-BE49-F238E27FC236}">
                <a16:creationId xmlns:a16="http://schemas.microsoft.com/office/drawing/2014/main" id="{750E82F3-0775-947F-887D-788F387BF07B}"/>
              </a:ext>
            </a:extLst>
          </p:cNvPr>
          <p:cNvSpPr txBox="1"/>
          <p:nvPr/>
        </p:nvSpPr>
        <p:spPr>
          <a:xfrm>
            <a:off x="200962" y="1344234"/>
            <a:ext cx="5913520" cy="1200329"/>
          </a:xfrm>
          <a:prstGeom prst="rect">
            <a:avLst/>
          </a:prstGeom>
          <a:noFill/>
        </p:spPr>
        <p:txBody>
          <a:bodyPr wrap="square">
            <a:spAutoFit/>
          </a:bodyPr>
          <a:lstStyle/>
          <a:p>
            <a:pPr marL="285750" indent="-285750">
              <a:buFont typeface="Arial" panose="020B0604020202020204" pitchFamily="34" charset="0"/>
              <a:buChar char="•"/>
            </a:pPr>
            <a:r>
              <a:rPr lang="fr-FR" sz="2400" dirty="0"/>
              <a:t>C</a:t>
            </a:r>
            <a:r>
              <a:rPr lang="fr-FR" sz="2400" b="0" i="0" dirty="0">
                <a:effectLst/>
              </a:rPr>
              <a:t>’est une approche basée sur l'analyse des données pour soutenir la prise de décision stratégique.</a:t>
            </a:r>
            <a:endParaRPr lang="fr-TN" sz="2400" dirty="0"/>
          </a:p>
        </p:txBody>
      </p:sp>
      <p:sp>
        <p:nvSpPr>
          <p:cNvPr id="8" name="ZoneTexte 7">
            <a:extLst>
              <a:ext uri="{FF2B5EF4-FFF2-40B4-BE49-F238E27FC236}">
                <a16:creationId xmlns:a16="http://schemas.microsoft.com/office/drawing/2014/main" id="{C4BE518E-4858-9AC7-9465-1A38B77F95C1}"/>
              </a:ext>
            </a:extLst>
          </p:cNvPr>
          <p:cNvSpPr txBox="1"/>
          <p:nvPr/>
        </p:nvSpPr>
        <p:spPr>
          <a:xfrm>
            <a:off x="200962" y="2986967"/>
            <a:ext cx="5913520" cy="830997"/>
          </a:xfrm>
          <a:prstGeom prst="rect">
            <a:avLst/>
          </a:prstGeom>
          <a:noFill/>
        </p:spPr>
        <p:txBody>
          <a:bodyPr wrap="square">
            <a:spAutoFit/>
          </a:bodyPr>
          <a:lstStyle/>
          <a:p>
            <a:pPr marL="285750" indent="-285750">
              <a:buFont typeface="Arial" panose="020B0604020202020204" pitchFamily="34" charset="0"/>
              <a:buChar char="•"/>
            </a:pPr>
            <a:r>
              <a:rPr lang="fr-FR" sz="2400" b="0" i="0" dirty="0">
                <a:effectLst/>
              </a:rPr>
              <a:t>Elle implique la collecte, la transformation et la visualisation des données</a:t>
            </a:r>
            <a:endParaRPr lang="fr-TN" sz="2400" dirty="0"/>
          </a:p>
        </p:txBody>
      </p:sp>
      <p:sp>
        <p:nvSpPr>
          <p:cNvPr id="9" name="ZoneTexte 8">
            <a:extLst>
              <a:ext uri="{FF2B5EF4-FFF2-40B4-BE49-F238E27FC236}">
                <a16:creationId xmlns:a16="http://schemas.microsoft.com/office/drawing/2014/main" id="{B5D93021-85D9-6430-0A56-1C097D3AD2F1}"/>
              </a:ext>
            </a:extLst>
          </p:cNvPr>
          <p:cNvSpPr txBox="1"/>
          <p:nvPr/>
        </p:nvSpPr>
        <p:spPr>
          <a:xfrm rot="10800000" flipV="1">
            <a:off x="200963" y="4293595"/>
            <a:ext cx="6492240" cy="1569660"/>
          </a:xfrm>
          <a:prstGeom prst="rect">
            <a:avLst/>
          </a:prstGeom>
          <a:noFill/>
        </p:spPr>
        <p:txBody>
          <a:bodyPr wrap="square">
            <a:spAutoFit/>
          </a:bodyPr>
          <a:lstStyle/>
          <a:p>
            <a:pPr marL="285750" indent="-285750">
              <a:buFont typeface="Arial" panose="020B0604020202020204" pitchFamily="34" charset="0"/>
              <a:buChar char="•"/>
            </a:pPr>
            <a:r>
              <a:rPr lang="fr-FR" sz="2400" b="0" i="0" dirty="0">
                <a:effectLst/>
              </a:rPr>
              <a:t>L'informatique décisionnelle utilise des outils et des techniques tels que :</a:t>
            </a:r>
          </a:p>
          <a:p>
            <a:pPr marL="742950" lvl="1" indent="-285750">
              <a:buFont typeface="Arial" panose="020B0604020202020204" pitchFamily="34" charset="0"/>
              <a:buChar char="•"/>
            </a:pPr>
            <a:r>
              <a:rPr lang="fr-FR" sz="2400" b="0" i="0" dirty="0">
                <a:effectLst/>
              </a:rPr>
              <a:t>les entrepôts de données.</a:t>
            </a:r>
          </a:p>
          <a:p>
            <a:pPr marL="742950" lvl="1" indent="-285750">
              <a:buFont typeface="Arial" panose="020B0604020202020204" pitchFamily="34" charset="0"/>
              <a:buChar char="•"/>
            </a:pPr>
            <a:r>
              <a:rPr lang="fr-FR" sz="2400" b="0" i="0" dirty="0">
                <a:effectLst/>
              </a:rPr>
              <a:t>les tableaux de bord.</a:t>
            </a:r>
            <a:endParaRPr lang="fr-TN" sz="2400" dirty="0"/>
          </a:p>
        </p:txBody>
      </p:sp>
      <p:grpSp>
        <p:nvGrpSpPr>
          <p:cNvPr id="3" name="Groupe 2">
            <a:extLst>
              <a:ext uri="{FF2B5EF4-FFF2-40B4-BE49-F238E27FC236}">
                <a16:creationId xmlns:a16="http://schemas.microsoft.com/office/drawing/2014/main" id="{E9D7283F-CA14-9610-5400-3E366F973DC3}"/>
              </a:ext>
            </a:extLst>
          </p:cNvPr>
          <p:cNvGrpSpPr/>
          <p:nvPr/>
        </p:nvGrpSpPr>
        <p:grpSpPr>
          <a:xfrm>
            <a:off x="-12153253" y="213786"/>
            <a:ext cx="11541566" cy="1040552"/>
            <a:chOff x="-95017" y="213786"/>
            <a:chExt cx="11541566" cy="1040552"/>
          </a:xfrm>
        </p:grpSpPr>
        <p:sp>
          <p:nvSpPr>
            <p:cNvPr id="4" name="Flèche : pentagone 3">
              <a:extLst>
                <a:ext uri="{FF2B5EF4-FFF2-40B4-BE49-F238E27FC236}">
                  <a16:creationId xmlns:a16="http://schemas.microsoft.com/office/drawing/2014/main" id="{0873650D-6CC5-67FE-AA7C-C6319068F060}"/>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i="1" dirty="0">
                  <a:solidFill>
                    <a:schemeClr val="bg1"/>
                  </a:solidFill>
                  <a:effectLst>
                    <a:outerShdw blurRad="38100" dist="38100" dir="2700000" algn="tl">
                      <a:srgbClr val="000000">
                        <a:alpha val="43137"/>
                      </a:srgbClr>
                    </a:outerShdw>
                  </a:effectLst>
                  <a:latin typeface="Tw Cen MT" panose="020B0602020104020603" pitchFamily="34" charset="0"/>
                </a:rPr>
                <a:t>            </a:t>
              </a:r>
              <a:r>
                <a:rPr lang="fr-FR" sz="3600" b="1" dirty="0">
                  <a:solidFill>
                    <a:schemeClr val="bg1"/>
                  </a:solidFill>
                </a:rPr>
                <a:t>L’INFORMATIQUE DECISONNEL</a:t>
              </a:r>
              <a:endParaRPr lang="fr-TN" sz="3600" b="1" dirty="0">
                <a:solidFill>
                  <a:schemeClr val="bg1"/>
                </a:solidFill>
              </a:endParaRPr>
            </a:p>
          </p:txBody>
        </p:sp>
        <p:sp>
          <p:nvSpPr>
            <p:cNvPr id="11" name="Flèche : chevron 10">
              <a:extLst>
                <a:ext uri="{FF2B5EF4-FFF2-40B4-BE49-F238E27FC236}">
                  <a16:creationId xmlns:a16="http://schemas.microsoft.com/office/drawing/2014/main" id="{E938C4B5-2420-094B-A4E0-2127E7F64E61}"/>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 name="Flèche : chevron 11">
              <a:extLst>
                <a:ext uri="{FF2B5EF4-FFF2-40B4-BE49-F238E27FC236}">
                  <a16:creationId xmlns:a16="http://schemas.microsoft.com/office/drawing/2014/main" id="{EFE5B955-756E-C415-1F3F-84D8AE4F5707}"/>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Tree>
    <p:extLst>
      <p:ext uri="{BB962C8B-B14F-4D97-AF65-F5344CB8AC3E}">
        <p14:creationId xmlns:p14="http://schemas.microsoft.com/office/powerpoint/2010/main" val="209814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4.44444E-6 L 0.98998 0.00348 " pathEditMode="relative" rAng="0" ptsTypes="AA">
                                      <p:cBhvr>
                                        <p:cTn id="6" dur="2000" fill="hold"/>
                                        <p:tgtEl>
                                          <p:spTgt spid="3"/>
                                        </p:tgtEl>
                                        <p:attrNameLst>
                                          <p:attrName>ppt_x</p:attrName>
                                          <p:attrName>ppt_y</p:attrName>
                                        </p:attrNameLst>
                                      </p:cBhvr>
                                      <p:rCtr x="49505"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REALISATION POWER BI</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RESTITUTION</a:t>
              </a:r>
              <a:r>
                <a:rPr lang="en-US" sz="1600" b="1" dirty="0">
                  <a:latin typeface="Times New Roman" panose="02020603050405020304" pitchFamily="18" charset="0"/>
                  <a:cs typeface="Times New Roman" panose="02020603050405020304" pitchFamily="18" charset="0"/>
                </a:rPr>
                <a:t> </a:t>
              </a:r>
            </a:p>
          </p:txBody>
        </p:sp>
      </p:grpSp>
      <p:pic>
        <p:nvPicPr>
          <p:cNvPr id="11" name="Image 10">
            <a:extLst>
              <a:ext uri="{FF2B5EF4-FFF2-40B4-BE49-F238E27FC236}">
                <a16:creationId xmlns:a16="http://schemas.microsoft.com/office/drawing/2014/main" id="{469FE229-8A56-4BC9-B793-97BEA18468BA}"/>
              </a:ext>
            </a:extLst>
          </p:cNvPr>
          <p:cNvPicPr>
            <a:picLocks noChangeAspect="1"/>
          </p:cNvPicPr>
          <p:nvPr/>
        </p:nvPicPr>
        <p:blipFill rotWithShape="1">
          <a:blip r:embed="rId3">
            <a:extLst>
              <a:ext uri="{28A0092B-C50C-407E-A947-70E740481C1C}">
                <a14:useLocalDpi xmlns:a14="http://schemas.microsoft.com/office/drawing/2010/main" val="0"/>
              </a:ext>
            </a:extLst>
          </a:blip>
          <a:srcRect t="626"/>
          <a:stretch/>
        </p:blipFill>
        <p:spPr>
          <a:xfrm>
            <a:off x="1226029" y="1409700"/>
            <a:ext cx="9768142" cy="4699698"/>
          </a:xfrm>
          <a:prstGeom prst="rect">
            <a:avLst/>
          </a:prstGeom>
        </p:spPr>
      </p:pic>
    </p:spTree>
    <p:extLst>
      <p:ext uri="{BB962C8B-B14F-4D97-AF65-F5344CB8AC3E}">
        <p14:creationId xmlns:p14="http://schemas.microsoft.com/office/powerpoint/2010/main" val="138854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REALISATION POWER BI</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RESTITUTION</a:t>
              </a:r>
              <a:r>
                <a:rPr lang="en-US" sz="1600" b="1" dirty="0">
                  <a:latin typeface="Times New Roman" panose="02020603050405020304" pitchFamily="18" charset="0"/>
                  <a:cs typeface="Times New Roman" panose="02020603050405020304" pitchFamily="18" charset="0"/>
                </a:rPr>
                <a:t> </a:t>
              </a:r>
            </a:p>
          </p:txBody>
        </p:sp>
      </p:grpSp>
      <p:pic>
        <p:nvPicPr>
          <p:cNvPr id="12" name="Image 11">
            <a:extLst>
              <a:ext uri="{FF2B5EF4-FFF2-40B4-BE49-F238E27FC236}">
                <a16:creationId xmlns:a16="http://schemas.microsoft.com/office/drawing/2014/main" id="{E5CA40F4-F934-4C5A-A862-5049B1635F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3547" y="1840272"/>
            <a:ext cx="5544116" cy="3877238"/>
          </a:xfrm>
          <a:prstGeom prst="rect">
            <a:avLst/>
          </a:prstGeom>
        </p:spPr>
      </p:pic>
      <p:pic>
        <p:nvPicPr>
          <p:cNvPr id="13" name="Image 12">
            <a:extLst>
              <a:ext uri="{FF2B5EF4-FFF2-40B4-BE49-F238E27FC236}">
                <a16:creationId xmlns:a16="http://schemas.microsoft.com/office/drawing/2014/main" id="{C726D4A1-63B4-45EC-BAAE-B7E8491B6B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32131" y="1840271"/>
            <a:ext cx="5423077" cy="3877238"/>
          </a:xfrm>
          <a:prstGeom prst="rect">
            <a:avLst/>
          </a:prstGeom>
        </p:spPr>
      </p:pic>
    </p:spTree>
    <p:extLst>
      <p:ext uri="{BB962C8B-B14F-4D97-AF65-F5344CB8AC3E}">
        <p14:creationId xmlns:p14="http://schemas.microsoft.com/office/powerpoint/2010/main" val="142754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REALISATION POWER BI</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RESTITUTION</a:t>
              </a:r>
              <a:r>
                <a:rPr lang="en-US" sz="1600" b="1" dirty="0">
                  <a:latin typeface="Times New Roman" panose="02020603050405020304" pitchFamily="18" charset="0"/>
                  <a:cs typeface="Times New Roman" panose="02020603050405020304" pitchFamily="18" charset="0"/>
                </a:rPr>
                <a:t> </a:t>
              </a:r>
            </a:p>
          </p:txBody>
        </p:sp>
      </p:grpSp>
      <p:pic>
        <p:nvPicPr>
          <p:cNvPr id="14" name="Image 13">
            <a:extLst>
              <a:ext uri="{FF2B5EF4-FFF2-40B4-BE49-F238E27FC236}">
                <a16:creationId xmlns:a16="http://schemas.microsoft.com/office/drawing/2014/main" id="{BD911E9F-B467-43A9-8340-EFAD56FB7380}"/>
              </a:ext>
            </a:extLst>
          </p:cNvPr>
          <p:cNvPicPr>
            <a:picLocks noChangeAspect="1"/>
          </p:cNvPicPr>
          <p:nvPr/>
        </p:nvPicPr>
        <p:blipFill rotWithShape="1">
          <a:blip r:embed="rId3">
            <a:extLst>
              <a:ext uri="{28A0092B-C50C-407E-A947-70E740481C1C}">
                <a14:useLocalDpi xmlns:a14="http://schemas.microsoft.com/office/drawing/2010/main" val="0"/>
              </a:ext>
            </a:extLst>
          </a:blip>
          <a:srcRect t="742"/>
          <a:stretch/>
        </p:blipFill>
        <p:spPr>
          <a:xfrm>
            <a:off x="1376661" y="1371600"/>
            <a:ext cx="9426686" cy="4931275"/>
          </a:xfrm>
          <a:prstGeom prst="rect">
            <a:avLst/>
          </a:prstGeom>
        </p:spPr>
      </p:pic>
    </p:spTree>
    <p:extLst>
      <p:ext uri="{BB962C8B-B14F-4D97-AF65-F5344CB8AC3E}">
        <p14:creationId xmlns:p14="http://schemas.microsoft.com/office/powerpoint/2010/main" val="402185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pic>
        <p:nvPicPr>
          <p:cNvPr id="8" name="Image 7">
            <a:extLst>
              <a:ext uri="{FF2B5EF4-FFF2-40B4-BE49-F238E27FC236}">
                <a16:creationId xmlns:a16="http://schemas.microsoft.com/office/drawing/2014/main" id="{40CF98D1-45C1-F864-1BA9-29CEA40BB2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08784" y="3062179"/>
            <a:ext cx="3974432" cy="1733774"/>
          </a:xfrm>
          <a:prstGeom prst="rect">
            <a:avLst/>
          </a:prstGeom>
        </p:spPr>
      </p:pic>
      <p:pic>
        <p:nvPicPr>
          <p:cNvPr id="7" name="Image 6">
            <a:extLst>
              <a:ext uri="{FF2B5EF4-FFF2-40B4-BE49-F238E27FC236}">
                <a16:creationId xmlns:a16="http://schemas.microsoft.com/office/drawing/2014/main" id="{ADC2C002-B2AC-CD74-61D4-5E6232DDC1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32153" y="2986788"/>
            <a:ext cx="3775375" cy="1884557"/>
          </a:xfrm>
          <a:prstGeom prst="rect">
            <a:avLst/>
          </a:prstGeom>
        </p:spPr>
      </p:pic>
      <p:pic>
        <p:nvPicPr>
          <p:cNvPr id="6" name="Image 5">
            <a:extLst>
              <a:ext uri="{FF2B5EF4-FFF2-40B4-BE49-F238E27FC236}">
                <a16:creationId xmlns:a16="http://schemas.microsoft.com/office/drawing/2014/main" id="{C47F48B0-E5BF-1337-9183-FA15E3234A43}"/>
              </a:ext>
            </a:extLst>
          </p:cNvPr>
          <p:cNvPicPr>
            <a:picLocks noChangeAspect="1"/>
          </p:cNvPicPr>
          <p:nvPr/>
        </p:nvPicPr>
        <p:blipFill>
          <a:blip r:embed="rId5">
            <a:extLst>
              <a:ext uri="{28A0092B-C50C-407E-A947-70E740481C1C}">
                <a14:useLocalDpi xmlns:a14="http://schemas.microsoft.com/office/drawing/2010/main" val="0"/>
              </a:ext>
            </a:extLst>
          </a:blip>
          <a:srcRect l="12188" r="12188"/>
          <a:stretch/>
        </p:blipFill>
        <p:spPr>
          <a:xfrm>
            <a:off x="4108784" y="2684531"/>
            <a:ext cx="3974432" cy="2399276"/>
          </a:xfrm>
          <a:prstGeom prst="rect">
            <a:avLst/>
          </a:prstGeom>
        </p:spPr>
      </p:pic>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REALISATION POWER BI</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927391" y="6390752"/>
            <a:ext cx="2467906" cy="383961"/>
            <a:chOff x="-3945429" y="5895293"/>
            <a:chExt cx="2962883"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945429" y="5940036"/>
              <a:ext cx="2962883" cy="667226"/>
            </a:xfrm>
            <a:prstGeom prst="rect">
              <a:avLst/>
            </a:prstGeom>
            <a:noFill/>
            <a:ln>
              <a:noFill/>
            </a:ln>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RESTITUTION</a:t>
              </a:r>
              <a:r>
                <a:rPr lang="en-US" sz="1600" b="1" dirty="0">
                  <a:latin typeface="Times New Roman" panose="02020603050405020304" pitchFamily="18" charset="0"/>
                  <a:cs typeface="Times New Roman" panose="02020603050405020304" pitchFamily="18" charset="0"/>
                </a:rPr>
                <a:t> </a:t>
              </a:r>
            </a:p>
          </p:txBody>
        </p:sp>
      </p:grpSp>
      <p:pic>
        <p:nvPicPr>
          <p:cNvPr id="5" name="Image 4">
            <a:extLst>
              <a:ext uri="{FF2B5EF4-FFF2-40B4-BE49-F238E27FC236}">
                <a16:creationId xmlns:a16="http://schemas.microsoft.com/office/drawing/2014/main" id="{3E015704-21CC-D53D-2DC8-FE25762CBC08}"/>
              </a:ext>
            </a:extLst>
          </p:cNvPr>
          <p:cNvPicPr>
            <a:picLocks noChangeAspect="1"/>
          </p:cNvPicPr>
          <p:nvPr/>
        </p:nvPicPr>
        <p:blipFill>
          <a:blip r:embed="rId6">
            <a:extLst>
              <a:ext uri="{28A0092B-C50C-407E-A947-70E740481C1C}">
                <a14:useLocalDpi xmlns:a14="http://schemas.microsoft.com/office/drawing/2010/main" val="0"/>
              </a:ext>
            </a:extLst>
          </a:blip>
          <a:srcRect l="8564" r="8564"/>
          <a:stretch/>
        </p:blipFill>
        <p:spPr>
          <a:xfrm>
            <a:off x="4208313" y="2710471"/>
            <a:ext cx="3775374" cy="2410022"/>
          </a:xfrm>
          <a:prstGeom prst="rect">
            <a:avLst/>
          </a:prstGeom>
        </p:spPr>
      </p:pic>
    </p:spTree>
    <p:extLst>
      <p:ext uri="{BB962C8B-B14F-4D97-AF65-F5344CB8AC3E}">
        <p14:creationId xmlns:p14="http://schemas.microsoft.com/office/powerpoint/2010/main" val="57671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3528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childTnLst>
                                </p:cTn>
                              </p:par>
                            </p:childTnLst>
                          </p:cTn>
                        </p:par>
                        <p:par>
                          <p:cTn id="14" fill="hold">
                            <p:stCondLst>
                              <p:cond delay="750"/>
                            </p:stCondLst>
                            <p:childTnLst>
                              <p:par>
                                <p:cTn id="15" presetID="6" presetClass="emph" presetSubtype="0" accel="1000" autoRev="1" fill="hold" nodeType="afterEffect">
                                  <p:stCondLst>
                                    <p:cond delay="0"/>
                                  </p:stCondLst>
                                  <p:childTnLst>
                                    <p:animScale>
                                      <p:cBhvr>
                                        <p:cTn id="16" dur="5000" fill="hold"/>
                                        <p:tgtEl>
                                          <p:spTgt spid="5"/>
                                        </p:tgtEl>
                                      </p:cBhvr>
                                      <p:by x="160000" y="160000"/>
                                    </p:animScale>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0 -3.33333E-6 L -0.15482 -0.19583 " pathEditMode="relative" rAng="0" ptsTypes="AA">
                                      <p:cBhvr>
                                        <p:cTn id="20" dur="2000" fill="hold"/>
                                        <p:tgtEl>
                                          <p:spTgt spid="5"/>
                                        </p:tgtEl>
                                        <p:attrNameLst>
                                          <p:attrName>ppt_x</p:attrName>
                                          <p:attrName>ppt_y</p:attrName>
                                        </p:attrNameLst>
                                      </p:cBhvr>
                                      <p:rCtr x="-7747" y="-9792"/>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500"/>
                            </p:stCondLst>
                            <p:childTnLst>
                              <p:par>
                                <p:cTn id="27" presetID="6" presetClass="emph" presetSubtype="0" accel="4000" autoRev="1" fill="hold" nodeType="afterEffect">
                                  <p:stCondLst>
                                    <p:cond delay="0"/>
                                  </p:stCondLst>
                                  <p:childTnLst>
                                    <p:animScale>
                                      <p:cBhvr>
                                        <p:cTn id="28" dur="5000" fill="hold"/>
                                        <p:tgtEl>
                                          <p:spTgt spid="6"/>
                                        </p:tgtEl>
                                      </p:cBhvr>
                                      <p:by x="160000" y="160000"/>
                                    </p:animScale>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 -3.7037E-6 L 0.16927 -0.18796 " pathEditMode="relative" rAng="0" ptsTypes="AA">
                                      <p:cBhvr>
                                        <p:cTn id="32" dur="2000" fill="hold"/>
                                        <p:tgtEl>
                                          <p:spTgt spid="6"/>
                                        </p:tgtEl>
                                        <p:attrNameLst>
                                          <p:attrName>ppt_x</p:attrName>
                                          <p:attrName>ppt_y</p:attrName>
                                        </p:attrNameLst>
                                      </p:cBhvr>
                                      <p:rCtr x="8464" y="-9398"/>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par>
                          <p:cTn id="38" fill="hold">
                            <p:stCondLst>
                              <p:cond delay="500"/>
                            </p:stCondLst>
                            <p:childTnLst>
                              <p:par>
                                <p:cTn id="39" presetID="6" presetClass="emph" presetSubtype="0" accel="4000" autoRev="1" fill="hold" nodeType="afterEffect">
                                  <p:stCondLst>
                                    <p:cond delay="0"/>
                                  </p:stCondLst>
                                  <p:childTnLst>
                                    <p:animScale>
                                      <p:cBhvr>
                                        <p:cTn id="40" dur="5000" fill="hold"/>
                                        <p:tgtEl>
                                          <p:spTgt spid="7"/>
                                        </p:tgtEl>
                                      </p:cBhvr>
                                      <p:by x="160000" y="160000"/>
                                    </p:animScale>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5.55112E-17 3.33333E-6 L -0.14857 0.18148 " pathEditMode="relative" rAng="0" ptsTypes="AA">
                                      <p:cBhvr>
                                        <p:cTn id="44" dur="2000" fill="hold"/>
                                        <p:tgtEl>
                                          <p:spTgt spid="7"/>
                                        </p:tgtEl>
                                        <p:attrNameLst>
                                          <p:attrName>ppt_x</p:attrName>
                                          <p:attrName>ppt_y</p:attrName>
                                        </p:attrNameLst>
                                      </p:cBhvr>
                                      <p:rCtr x="-7435" y="9074"/>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par>
                          <p:cTn id="50" fill="hold">
                            <p:stCondLst>
                              <p:cond delay="500"/>
                            </p:stCondLst>
                            <p:childTnLst>
                              <p:par>
                                <p:cTn id="51" presetID="6" presetClass="emph" presetSubtype="0" autoRev="1" fill="hold" nodeType="afterEffect">
                                  <p:stCondLst>
                                    <p:cond delay="0"/>
                                  </p:stCondLst>
                                  <p:childTnLst>
                                    <p:animScale>
                                      <p:cBhvr>
                                        <p:cTn id="52" dur="5000" fill="hold"/>
                                        <p:tgtEl>
                                          <p:spTgt spid="8"/>
                                        </p:tgtEl>
                                      </p:cBhvr>
                                      <p:by x="160000" y="160000"/>
                                    </p:animScale>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0 3.33333E-6 L 0.16927 0.18148 " pathEditMode="relative" rAng="0" ptsTypes="AA">
                                      <p:cBhvr>
                                        <p:cTn id="56" dur="2000" fill="hold"/>
                                        <p:tgtEl>
                                          <p:spTgt spid="8"/>
                                        </p:tgtEl>
                                        <p:attrNameLst>
                                          <p:attrName>ppt_x</p:attrName>
                                          <p:attrName>ppt_y</p:attrName>
                                        </p:attrNameLst>
                                      </p:cBhvr>
                                      <p:rCtr x="8464"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BE7F730A-0092-A617-DE9D-CC5D7B1706B3}"/>
              </a:ext>
            </a:extLst>
          </p:cNvPr>
          <p:cNvGrpSpPr/>
          <p:nvPr/>
        </p:nvGrpSpPr>
        <p:grpSpPr>
          <a:xfrm>
            <a:off x="0" y="0"/>
            <a:ext cx="12192000" cy="6858000"/>
            <a:chOff x="-4084320" y="7650480"/>
            <a:chExt cx="12192000" cy="6858000"/>
          </a:xfrm>
        </p:grpSpPr>
        <p:pic>
          <p:nvPicPr>
            <p:cNvPr id="7" name="Image 6">
              <a:extLst>
                <a:ext uri="{FF2B5EF4-FFF2-40B4-BE49-F238E27FC236}">
                  <a16:creationId xmlns:a16="http://schemas.microsoft.com/office/drawing/2014/main" id="{64EF8A38-D5CE-92EE-CDF9-AC2706F5D514}"/>
                </a:ext>
              </a:extLst>
            </p:cNvPr>
            <p:cNvPicPr>
              <a:picLocks noChangeAspect="1"/>
            </p:cNvPicPr>
            <p:nvPr/>
          </p:nvPicPr>
          <p:blipFill rotWithShape="1">
            <a:blip r:embed="rId2">
              <a:extLst>
                <a:ext uri="{28A0092B-C50C-407E-A947-70E740481C1C}">
                  <a14:useLocalDpi xmlns:a14="http://schemas.microsoft.com/office/drawing/2010/main" val="0"/>
                </a:ext>
              </a:extLst>
            </a:blip>
            <a:srcRect l="3385" t="10716" r="3385" b="10716"/>
            <a:stretch/>
          </p:blipFill>
          <p:spPr>
            <a:xfrm>
              <a:off x="-4084320" y="7650480"/>
              <a:ext cx="12192000" cy="6858000"/>
            </a:xfrm>
            <a:prstGeom prst="rect">
              <a:avLst/>
            </a:prstGeom>
          </p:spPr>
        </p:pic>
        <p:sp>
          <p:nvSpPr>
            <p:cNvPr id="8" name="Rectangle 7">
              <a:extLst>
                <a:ext uri="{FF2B5EF4-FFF2-40B4-BE49-F238E27FC236}">
                  <a16:creationId xmlns:a16="http://schemas.microsoft.com/office/drawing/2014/main" id="{A3F95D86-5544-F5E8-EEE1-8D289E4BD6B1}"/>
                </a:ext>
              </a:extLst>
            </p:cNvPr>
            <p:cNvSpPr/>
            <p:nvPr/>
          </p:nvSpPr>
          <p:spPr>
            <a:xfrm>
              <a:off x="-4084320" y="7650480"/>
              <a:ext cx="12192000" cy="6858000"/>
            </a:xfrm>
            <a:prstGeom prst="rect">
              <a:avLst/>
            </a:prstGeom>
            <a:solidFill>
              <a:schemeClr val="accent1">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 name="Groupe 1">
            <a:extLst>
              <a:ext uri="{FF2B5EF4-FFF2-40B4-BE49-F238E27FC236}">
                <a16:creationId xmlns:a16="http://schemas.microsoft.com/office/drawing/2014/main" id="{80253451-4FB5-8C9E-10C2-6BAFD61A54DD}"/>
              </a:ext>
            </a:extLst>
          </p:cNvPr>
          <p:cNvGrpSpPr/>
          <p:nvPr/>
        </p:nvGrpSpPr>
        <p:grpSpPr>
          <a:xfrm>
            <a:off x="-12192000" y="2407920"/>
            <a:ext cx="12192000" cy="2042160"/>
            <a:chOff x="0" y="2407920"/>
            <a:chExt cx="12192000" cy="2042160"/>
          </a:xfrm>
        </p:grpSpPr>
        <p:sp>
          <p:nvSpPr>
            <p:cNvPr id="9" name="Rectangle 8">
              <a:extLst>
                <a:ext uri="{FF2B5EF4-FFF2-40B4-BE49-F238E27FC236}">
                  <a16:creationId xmlns:a16="http://schemas.microsoft.com/office/drawing/2014/main" id="{46BC250A-C4F0-9786-E15D-B089E35E1C9A}"/>
                </a:ext>
              </a:extLst>
            </p:cNvPr>
            <p:cNvSpPr/>
            <p:nvPr/>
          </p:nvSpPr>
          <p:spPr>
            <a:xfrm>
              <a:off x="0" y="2407920"/>
              <a:ext cx="12192000" cy="204216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3381319E-EB77-E2B9-06B5-CC70EC4F28D7}"/>
                </a:ext>
              </a:extLst>
            </p:cNvPr>
            <p:cNvSpPr txBox="1"/>
            <p:nvPr/>
          </p:nvSpPr>
          <p:spPr>
            <a:xfrm>
              <a:off x="408256" y="2828835"/>
              <a:ext cx="11375488" cy="1169551"/>
            </a:xfrm>
            <a:prstGeom prst="rect">
              <a:avLst/>
            </a:prstGeom>
            <a:noFill/>
          </p:spPr>
          <p:txBody>
            <a:bodyPr wrap="square" rtlCol="0">
              <a:spAutoFit/>
            </a:bodyPr>
            <a:lstStyle/>
            <a:p>
              <a:r>
                <a:rPr lang="fr-FR" sz="7000" b="1" i="1" dirty="0">
                  <a:latin typeface="Tw Cen MT" panose="020B0602020104020603" pitchFamily="34" charset="0"/>
                </a:rPr>
                <a:t>CONCLUSION ET PERSPECTIVES</a:t>
              </a:r>
            </a:p>
          </p:txBody>
        </p:sp>
      </p:grpSp>
    </p:spTree>
    <p:extLst>
      <p:ext uri="{BB962C8B-B14F-4D97-AF65-F5344CB8AC3E}">
        <p14:creationId xmlns:p14="http://schemas.microsoft.com/office/powerpoint/2010/main" val="27363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1 0 " pathEditMode="relative" rAng="0" ptsTypes="AA">
                                      <p:cBhvr>
                                        <p:cTn id="6" dur="2000" fill="hold"/>
                                        <p:tgtEl>
                                          <p:spTgt spid="2"/>
                                        </p:tgtEl>
                                        <p:attrNameLst>
                                          <p:attrName>ppt_x</p:attrName>
                                          <p:attrName>ppt_y</p:attrName>
                                        </p:attrNameLst>
                                      </p:cBhvr>
                                      <p:rCtr x="50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OBJECTIFS ATTEINT</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877210" y="6328995"/>
            <a:ext cx="2445130" cy="523220"/>
            <a:chOff x="-3885192" y="5773588"/>
            <a:chExt cx="2935541" cy="1031169"/>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885192" y="5773588"/>
              <a:ext cx="2935541" cy="1031169"/>
            </a:xfrm>
            <a:prstGeom prst="rect">
              <a:avLst/>
            </a:prstGeom>
            <a:noFill/>
            <a:ln>
              <a:noFill/>
            </a:ln>
          </p:spPr>
          <p:txBody>
            <a:bodyPr wrap="square">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CONCLUSION ET PERSPECTIVES </a:t>
              </a:r>
            </a:p>
          </p:txBody>
        </p:sp>
      </p:grpSp>
      <p:grpSp>
        <p:nvGrpSpPr>
          <p:cNvPr id="12" name="Groupe 11">
            <a:extLst>
              <a:ext uri="{FF2B5EF4-FFF2-40B4-BE49-F238E27FC236}">
                <a16:creationId xmlns:a16="http://schemas.microsoft.com/office/drawing/2014/main" id="{5E759516-3B77-447A-9188-01E2A2292CD9}"/>
              </a:ext>
            </a:extLst>
          </p:cNvPr>
          <p:cNvGrpSpPr/>
          <p:nvPr/>
        </p:nvGrpSpPr>
        <p:grpSpPr>
          <a:xfrm>
            <a:off x="5415873" y="1887566"/>
            <a:ext cx="6476770" cy="3906827"/>
            <a:chOff x="5415873" y="1934056"/>
            <a:chExt cx="6476770" cy="3906827"/>
          </a:xfrm>
        </p:grpSpPr>
        <p:sp>
          <p:nvSpPr>
            <p:cNvPr id="15" name="ZoneTexte 14">
              <a:extLst>
                <a:ext uri="{FF2B5EF4-FFF2-40B4-BE49-F238E27FC236}">
                  <a16:creationId xmlns:a16="http://schemas.microsoft.com/office/drawing/2014/main" id="{183845AD-879A-455F-A08E-E2416B036E0F}"/>
                </a:ext>
              </a:extLst>
            </p:cNvPr>
            <p:cNvSpPr txBox="1"/>
            <p:nvPr/>
          </p:nvSpPr>
          <p:spPr>
            <a:xfrm>
              <a:off x="5677972" y="1961772"/>
              <a:ext cx="5408394" cy="830997"/>
            </a:xfrm>
            <a:prstGeom prst="rect">
              <a:avLst/>
            </a:prstGeom>
            <a:noFill/>
          </p:spPr>
          <p:txBody>
            <a:bodyPr wrap="square" rtlCol="0">
              <a:spAutoFit/>
            </a:bodyPr>
            <a:lstStyle/>
            <a:p>
              <a:pPr algn="ctr"/>
              <a:r>
                <a:rPr lang="fr-FR" dirty="0"/>
                <a:t>      </a:t>
              </a:r>
              <a:r>
                <a:rPr lang="fr-FR" sz="2400" dirty="0">
                  <a:solidFill>
                    <a:schemeClr val="bg2">
                      <a:lumMod val="10000"/>
                    </a:schemeClr>
                  </a:solidFill>
                </a:rPr>
                <a:t>Satisfaire les besoins des décideurs par un système d’aide à la décision.</a:t>
              </a:r>
            </a:p>
          </p:txBody>
        </p:sp>
        <p:pic>
          <p:nvPicPr>
            <p:cNvPr id="16" name="Image 15">
              <a:extLst>
                <a:ext uri="{FF2B5EF4-FFF2-40B4-BE49-F238E27FC236}">
                  <a16:creationId xmlns:a16="http://schemas.microsoft.com/office/drawing/2014/main" id="{9C3DFC38-1738-4251-AD83-C7150288EAD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15873" y="1934056"/>
              <a:ext cx="621899" cy="665676"/>
            </a:xfrm>
            <a:prstGeom prst="rect">
              <a:avLst/>
            </a:prstGeom>
          </p:spPr>
        </p:pic>
        <p:pic>
          <p:nvPicPr>
            <p:cNvPr id="18" name="Image 17">
              <a:extLst>
                <a:ext uri="{FF2B5EF4-FFF2-40B4-BE49-F238E27FC236}">
                  <a16:creationId xmlns:a16="http://schemas.microsoft.com/office/drawing/2014/main" id="{973FF89C-AC5C-429B-8F36-7984336B4AD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15873" y="2845530"/>
              <a:ext cx="621899" cy="665676"/>
            </a:xfrm>
            <a:prstGeom prst="rect">
              <a:avLst/>
            </a:prstGeom>
          </p:spPr>
        </p:pic>
        <p:pic>
          <p:nvPicPr>
            <p:cNvPr id="19" name="Image 18">
              <a:extLst>
                <a:ext uri="{FF2B5EF4-FFF2-40B4-BE49-F238E27FC236}">
                  <a16:creationId xmlns:a16="http://schemas.microsoft.com/office/drawing/2014/main" id="{B18274F3-3865-4C66-97DA-A08BA756A50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15873" y="3757004"/>
              <a:ext cx="621899" cy="665676"/>
            </a:xfrm>
            <a:prstGeom prst="rect">
              <a:avLst/>
            </a:prstGeom>
          </p:spPr>
        </p:pic>
        <p:pic>
          <p:nvPicPr>
            <p:cNvPr id="22" name="Image 21">
              <a:extLst>
                <a:ext uri="{FF2B5EF4-FFF2-40B4-BE49-F238E27FC236}">
                  <a16:creationId xmlns:a16="http://schemas.microsoft.com/office/drawing/2014/main" id="{379B2BB8-60A8-4CF3-9961-2D9BA01E7A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15873" y="4636672"/>
              <a:ext cx="621899" cy="665676"/>
            </a:xfrm>
            <a:prstGeom prst="rect">
              <a:avLst/>
            </a:prstGeom>
          </p:spPr>
        </p:pic>
        <p:sp>
          <p:nvSpPr>
            <p:cNvPr id="23" name="ZoneTexte 22">
              <a:extLst>
                <a:ext uri="{FF2B5EF4-FFF2-40B4-BE49-F238E27FC236}">
                  <a16:creationId xmlns:a16="http://schemas.microsoft.com/office/drawing/2014/main" id="{C9ACE047-3300-405E-91C0-4C2F1A5598B3}"/>
                </a:ext>
              </a:extLst>
            </p:cNvPr>
            <p:cNvSpPr txBox="1"/>
            <p:nvPr/>
          </p:nvSpPr>
          <p:spPr>
            <a:xfrm>
              <a:off x="5676194" y="2810112"/>
              <a:ext cx="6216449" cy="461665"/>
            </a:xfrm>
            <a:prstGeom prst="rect">
              <a:avLst/>
            </a:prstGeom>
            <a:noFill/>
          </p:spPr>
          <p:txBody>
            <a:bodyPr wrap="square" rtlCol="0">
              <a:spAutoFit/>
            </a:bodyPr>
            <a:lstStyle/>
            <a:p>
              <a:r>
                <a:rPr lang="fr-FR" sz="2400" dirty="0"/>
                <a:t>     Réaliser les différents tableaux de bords BI.</a:t>
              </a:r>
            </a:p>
          </p:txBody>
        </p:sp>
        <p:sp>
          <p:nvSpPr>
            <p:cNvPr id="24" name="ZoneTexte 23">
              <a:extLst>
                <a:ext uri="{FF2B5EF4-FFF2-40B4-BE49-F238E27FC236}">
                  <a16:creationId xmlns:a16="http://schemas.microsoft.com/office/drawing/2014/main" id="{68144BDB-5FCC-4032-B99F-529981D014B1}"/>
                </a:ext>
              </a:extLst>
            </p:cNvPr>
            <p:cNvSpPr txBox="1"/>
            <p:nvPr/>
          </p:nvSpPr>
          <p:spPr>
            <a:xfrm>
              <a:off x="5580316" y="3317861"/>
              <a:ext cx="5408394" cy="830997"/>
            </a:xfrm>
            <a:prstGeom prst="rect">
              <a:avLst/>
            </a:prstGeom>
            <a:noFill/>
          </p:spPr>
          <p:txBody>
            <a:bodyPr wrap="square" rtlCol="0">
              <a:spAutoFit/>
            </a:bodyPr>
            <a:lstStyle/>
            <a:p>
              <a:pPr algn="ctr"/>
              <a:r>
                <a:rPr lang="fr-FR" dirty="0"/>
                <a:t>      </a:t>
              </a:r>
              <a:r>
                <a:rPr lang="fr-FR" sz="2400" dirty="0"/>
                <a:t>La construction et la réalisation d’un entrepôt de données .</a:t>
              </a:r>
            </a:p>
          </p:txBody>
        </p:sp>
        <p:sp>
          <p:nvSpPr>
            <p:cNvPr id="28" name="ZoneTexte 27">
              <a:extLst>
                <a:ext uri="{FF2B5EF4-FFF2-40B4-BE49-F238E27FC236}">
                  <a16:creationId xmlns:a16="http://schemas.microsoft.com/office/drawing/2014/main" id="{ACB0C209-6BA8-479D-ABC7-D7BFEDE15462}"/>
                </a:ext>
              </a:extLst>
            </p:cNvPr>
            <p:cNvSpPr txBox="1"/>
            <p:nvPr/>
          </p:nvSpPr>
          <p:spPr>
            <a:xfrm>
              <a:off x="5747287" y="4181261"/>
              <a:ext cx="5773485" cy="830997"/>
            </a:xfrm>
            <a:prstGeom prst="rect">
              <a:avLst/>
            </a:prstGeom>
            <a:noFill/>
          </p:spPr>
          <p:txBody>
            <a:bodyPr wrap="square" rtlCol="0">
              <a:spAutoFit/>
            </a:bodyPr>
            <a:lstStyle/>
            <a:p>
              <a:pPr algn="ctr"/>
              <a:r>
                <a:rPr lang="fr-FR" sz="2400" dirty="0"/>
                <a:t>Mise en évidence de notre savoir-faire et  l’intégration dans le monde professionnel.</a:t>
              </a:r>
            </a:p>
          </p:txBody>
        </p:sp>
        <p:sp>
          <p:nvSpPr>
            <p:cNvPr id="31" name="ZoneTexte 30">
              <a:extLst>
                <a:ext uri="{FF2B5EF4-FFF2-40B4-BE49-F238E27FC236}">
                  <a16:creationId xmlns:a16="http://schemas.microsoft.com/office/drawing/2014/main" id="{4853826B-ED0B-4DEA-A04A-1F16FBA366B2}"/>
                </a:ext>
              </a:extLst>
            </p:cNvPr>
            <p:cNvSpPr txBox="1"/>
            <p:nvPr/>
          </p:nvSpPr>
          <p:spPr>
            <a:xfrm>
              <a:off x="5580316" y="5009886"/>
              <a:ext cx="5408394" cy="830997"/>
            </a:xfrm>
            <a:prstGeom prst="rect">
              <a:avLst/>
            </a:prstGeom>
            <a:noFill/>
          </p:spPr>
          <p:txBody>
            <a:bodyPr wrap="square" rtlCol="0">
              <a:spAutoFit/>
            </a:bodyPr>
            <a:lstStyle/>
            <a:p>
              <a:pPr algn="ctr"/>
              <a:r>
                <a:rPr lang="fr-FR" dirty="0"/>
                <a:t>      </a:t>
              </a:r>
              <a:r>
                <a:rPr lang="fr-FR" sz="2400" dirty="0"/>
                <a:t>Améliorer les compétences et passer de la théorie à la pratique.</a:t>
              </a:r>
            </a:p>
          </p:txBody>
        </p:sp>
      </p:grpSp>
      <p:pic>
        <p:nvPicPr>
          <p:cNvPr id="32" name="Image 31">
            <a:extLst>
              <a:ext uri="{FF2B5EF4-FFF2-40B4-BE49-F238E27FC236}">
                <a16:creationId xmlns:a16="http://schemas.microsoft.com/office/drawing/2014/main" id="{FC3AAE6A-D952-4223-847B-517B0CD06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17" y="1335230"/>
            <a:ext cx="4750567" cy="4750567"/>
          </a:xfrm>
          <a:prstGeom prst="rect">
            <a:avLst/>
          </a:prstGeom>
        </p:spPr>
      </p:pic>
    </p:spTree>
    <p:extLst>
      <p:ext uri="{BB962C8B-B14F-4D97-AF65-F5344CB8AC3E}">
        <p14:creationId xmlns:p14="http://schemas.microsoft.com/office/powerpoint/2010/main" val="28911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3.7037E-7 L 0.23529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solidFill>
                </a:rPr>
                <a:t>                                PERSPECTIVES</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877210" y="6328995"/>
            <a:ext cx="2445130" cy="523220"/>
            <a:chOff x="-3885192" y="5773588"/>
            <a:chExt cx="2935541" cy="1031169"/>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885192" y="5773588"/>
              <a:ext cx="2935541" cy="1031169"/>
            </a:xfrm>
            <a:prstGeom prst="rect">
              <a:avLst/>
            </a:prstGeom>
            <a:noFill/>
            <a:ln>
              <a:noFill/>
            </a:ln>
          </p:spPr>
          <p:txBody>
            <a:bodyPr wrap="square">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CONCLUSION ET PERSPECTIVES </a:t>
              </a:r>
            </a:p>
          </p:txBody>
        </p:sp>
      </p:grpSp>
      <p:sp>
        <p:nvSpPr>
          <p:cNvPr id="33" name="ZoneTexte 32">
            <a:extLst>
              <a:ext uri="{FF2B5EF4-FFF2-40B4-BE49-F238E27FC236}">
                <a16:creationId xmlns:a16="http://schemas.microsoft.com/office/drawing/2014/main" id="{5F681D68-1D5A-452A-86A4-FFBB52385266}"/>
              </a:ext>
            </a:extLst>
          </p:cNvPr>
          <p:cNvSpPr txBox="1"/>
          <p:nvPr/>
        </p:nvSpPr>
        <p:spPr>
          <a:xfrm>
            <a:off x="4739590" y="2090171"/>
            <a:ext cx="6759797" cy="3231654"/>
          </a:xfrm>
          <a:prstGeom prst="rect">
            <a:avLst/>
          </a:prstGeom>
          <a:noFill/>
        </p:spPr>
        <p:txBody>
          <a:bodyPr wrap="square" rtlCol="0">
            <a:spAutoFit/>
          </a:bodyPr>
          <a:lstStyle/>
          <a:p>
            <a:pPr marL="285750" indent="-285750" algn="ctr">
              <a:lnSpc>
                <a:spcPct val="150000"/>
              </a:lnSpc>
              <a:buFont typeface="Arial" panose="020B0604020202020204" pitchFamily="34" charset="0"/>
              <a:buChar char="•"/>
            </a:pPr>
            <a:r>
              <a:rPr lang="fr-FR" sz="2400" dirty="0"/>
              <a:t>      </a:t>
            </a:r>
            <a:r>
              <a:rPr lang="en-US" sz="2400" dirty="0"/>
              <a:t>Implémentations des algorithmes de Data Mining </a:t>
            </a:r>
            <a:r>
              <a:rPr lang="en-US" sz="2400" dirty="0" err="1"/>
              <a:t>comme</a:t>
            </a:r>
            <a:r>
              <a:rPr lang="en-US" sz="2400" dirty="0"/>
              <a:t> par ex des algorithmes </a:t>
            </a:r>
            <a:r>
              <a:rPr lang="en-US" sz="2400" dirty="0" err="1"/>
              <a:t>d’optimisation</a:t>
            </a:r>
            <a:r>
              <a:rPr lang="en-US" sz="2400" dirty="0"/>
              <a:t> de </a:t>
            </a:r>
            <a:r>
              <a:rPr lang="en-US" sz="2400" dirty="0" err="1"/>
              <a:t>données</a:t>
            </a:r>
            <a:r>
              <a:rPr lang="en-US" sz="2400" dirty="0"/>
              <a:t>.</a:t>
            </a:r>
          </a:p>
          <a:p>
            <a:pPr marL="285750" indent="-285750" algn="ctr">
              <a:lnSpc>
                <a:spcPct val="150000"/>
              </a:lnSpc>
              <a:buFont typeface="Arial" panose="020B0604020202020204" pitchFamily="34" charset="0"/>
              <a:buChar char="•"/>
            </a:pPr>
            <a:r>
              <a:rPr lang="fr-FR" sz="2400" dirty="0"/>
              <a:t>Ajouter d’autre domaines et choisir d’autres axes pour la visualisation.</a:t>
            </a:r>
          </a:p>
          <a:p>
            <a:pPr marL="285750" indent="-285750" algn="ctr">
              <a:buFont typeface="Arial" panose="020B0604020202020204" pitchFamily="34" charset="0"/>
              <a:buChar char="•"/>
            </a:pPr>
            <a:endParaRPr lang="fr-FR" sz="2400" dirty="0"/>
          </a:p>
        </p:txBody>
      </p:sp>
      <p:pic>
        <p:nvPicPr>
          <p:cNvPr id="34" name="Image 33">
            <a:extLst>
              <a:ext uri="{FF2B5EF4-FFF2-40B4-BE49-F238E27FC236}">
                <a16:creationId xmlns:a16="http://schemas.microsoft.com/office/drawing/2014/main" id="{8781E3FB-E2BE-41C0-9B75-B95CFAB2D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91" y="1715755"/>
            <a:ext cx="3828422" cy="3426489"/>
          </a:xfrm>
          <a:prstGeom prst="rect">
            <a:avLst/>
          </a:prstGeom>
        </p:spPr>
      </p:pic>
    </p:spTree>
    <p:extLst>
      <p:ext uri="{BB962C8B-B14F-4D97-AF65-F5344CB8AC3E}">
        <p14:creationId xmlns:p14="http://schemas.microsoft.com/office/powerpoint/2010/main" val="31977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3.7037E-7 L 0.23529 -0.00185 " pathEditMode="relative" rAng="0" ptsTypes="AA">
                                      <p:cBhvr>
                                        <p:cTn id="6" dur="2000" fill="hold"/>
                                        <p:tgtEl>
                                          <p:spTgt spid="30"/>
                                        </p:tgtEl>
                                        <p:attrNameLst>
                                          <p:attrName>ppt_x</p:attrName>
                                          <p:attrName>ppt_y</p:attrName>
                                        </p:attrNameLst>
                                      </p:cBhvr>
                                      <p:rCtr x="11771"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1000"/>
                                        <p:tgtEl>
                                          <p:spTgt spid="33"/>
                                        </p:tgtEl>
                                      </p:cBhvr>
                                    </p:animEffect>
                                    <p:anim calcmode="lin" valueType="num">
                                      <p:cBhvr>
                                        <p:cTn id="19" dur="1000" fill="hold"/>
                                        <p:tgtEl>
                                          <p:spTgt spid="33"/>
                                        </p:tgtEl>
                                        <p:attrNameLst>
                                          <p:attrName>ppt_x</p:attrName>
                                        </p:attrNameLst>
                                      </p:cBhvr>
                                      <p:tavLst>
                                        <p:tav tm="0">
                                          <p:val>
                                            <p:strVal val="#ppt_x"/>
                                          </p:val>
                                        </p:tav>
                                        <p:tav tm="100000">
                                          <p:val>
                                            <p:strVal val="#ppt_x"/>
                                          </p:val>
                                        </p:tav>
                                      </p:tavLst>
                                    </p:anim>
                                    <p:anim calcmode="lin" valueType="num">
                                      <p:cBhvr>
                                        <p:cTn id="2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12" name="Groupe 11">
            <a:extLst>
              <a:ext uri="{FF2B5EF4-FFF2-40B4-BE49-F238E27FC236}">
                <a16:creationId xmlns:a16="http://schemas.microsoft.com/office/drawing/2014/main" id="{69038F86-34BD-423D-853B-ADAB43582768}"/>
              </a:ext>
            </a:extLst>
          </p:cNvPr>
          <p:cNvGrpSpPr/>
          <p:nvPr/>
        </p:nvGrpSpPr>
        <p:grpSpPr>
          <a:xfrm>
            <a:off x="537017" y="675229"/>
            <a:ext cx="4712747" cy="5681121"/>
            <a:chOff x="537017" y="675229"/>
            <a:chExt cx="4712747" cy="5681121"/>
          </a:xfrm>
        </p:grpSpPr>
        <p:sp>
          <p:nvSpPr>
            <p:cNvPr id="13" name="Google Shape;1953;p63">
              <a:extLst>
                <a:ext uri="{FF2B5EF4-FFF2-40B4-BE49-F238E27FC236}">
                  <a16:creationId xmlns:a16="http://schemas.microsoft.com/office/drawing/2014/main" id="{05578F46-EC71-4D21-A0F5-8DA220ADB089}"/>
                </a:ext>
              </a:extLst>
            </p:cNvPr>
            <p:cNvSpPr txBox="1">
              <a:spLocks/>
            </p:cNvSpPr>
            <p:nvPr/>
          </p:nvSpPr>
          <p:spPr>
            <a:xfrm>
              <a:off x="537017" y="1989574"/>
              <a:ext cx="3769370" cy="312285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fr-FR" sz="6000" b="1" dirty="0">
                  <a:solidFill>
                    <a:schemeClr val="accent1">
                      <a:lumMod val="75000"/>
                    </a:schemeClr>
                  </a:solidFill>
                </a:rPr>
                <a:t>MERCI POUR VOTRE ATTENTION</a:t>
              </a:r>
            </a:p>
          </p:txBody>
        </p:sp>
        <p:sp>
          <p:nvSpPr>
            <p:cNvPr id="14" name="Google Shape;1958;p63">
              <a:extLst>
                <a:ext uri="{FF2B5EF4-FFF2-40B4-BE49-F238E27FC236}">
                  <a16:creationId xmlns:a16="http://schemas.microsoft.com/office/drawing/2014/main" id="{7DA2EA0E-19F6-4A44-8589-82898242C21B}"/>
                </a:ext>
              </a:extLst>
            </p:cNvPr>
            <p:cNvSpPr/>
            <p:nvPr/>
          </p:nvSpPr>
          <p:spPr>
            <a:xfrm>
              <a:off x="537018" y="1770581"/>
              <a:ext cx="315198" cy="34837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59;p63">
              <a:extLst>
                <a:ext uri="{FF2B5EF4-FFF2-40B4-BE49-F238E27FC236}">
                  <a16:creationId xmlns:a16="http://schemas.microsoft.com/office/drawing/2014/main" id="{9F8CC7F8-BA59-439F-A9A5-B5CE30F7E427}"/>
                </a:ext>
              </a:extLst>
            </p:cNvPr>
            <p:cNvSpPr/>
            <p:nvPr/>
          </p:nvSpPr>
          <p:spPr>
            <a:xfrm>
              <a:off x="1962344" y="1481436"/>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60;p63">
              <a:extLst>
                <a:ext uri="{FF2B5EF4-FFF2-40B4-BE49-F238E27FC236}">
                  <a16:creationId xmlns:a16="http://schemas.microsoft.com/office/drawing/2014/main" id="{72E295BB-A6B6-4256-ACC3-3133880C924B}"/>
                </a:ext>
              </a:extLst>
            </p:cNvPr>
            <p:cNvSpPr/>
            <p:nvPr/>
          </p:nvSpPr>
          <p:spPr>
            <a:xfrm>
              <a:off x="2069060" y="1482309"/>
              <a:ext cx="296051" cy="25182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61;p63">
              <a:extLst>
                <a:ext uri="{FF2B5EF4-FFF2-40B4-BE49-F238E27FC236}">
                  <a16:creationId xmlns:a16="http://schemas.microsoft.com/office/drawing/2014/main" id="{399ED791-9E83-4C39-9FA2-FF83B08CEEBD}"/>
                </a:ext>
              </a:extLst>
            </p:cNvPr>
            <p:cNvSpPr/>
            <p:nvPr/>
          </p:nvSpPr>
          <p:spPr>
            <a:xfrm rot="19914242">
              <a:off x="906178" y="924800"/>
              <a:ext cx="280880" cy="299441"/>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62;p63">
              <a:extLst>
                <a:ext uri="{FF2B5EF4-FFF2-40B4-BE49-F238E27FC236}">
                  <a16:creationId xmlns:a16="http://schemas.microsoft.com/office/drawing/2014/main" id="{3DDE5841-15D4-4B14-9738-44D3E596212C}"/>
                </a:ext>
              </a:extLst>
            </p:cNvPr>
            <p:cNvGrpSpPr/>
            <p:nvPr/>
          </p:nvGrpSpPr>
          <p:grpSpPr>
            <a:xfrm>
              <a:off x="3172244" y="675229"/>
              <a:ext cx="2077520" cy="922459"/>
              <a:chOff x="2271950" y="2722775"/>
              <a:chExt cx="575875" cy="201775"/>
            </a:xfrm>
            <a:solidFill>
              <a:schemeClr val="accent2">
                <a:lumMod val="75000"/>
              </a:schemeClr>
            </a:solidFill>
          </p:grpSpPr>
          <p:sp>
            <p:nvSpPr>
              <p:cNvPr id="37" name="Google Shape;1963;p63">
                <a:extLst>
                  <a:ext uri="{FF2B5EF4-FFF2-40B4-BE49-F238E27FC236}">
                    <a16:creationId xmlns:a16="http://schemas.microsoft.com/office/drawing/2014/main" id="{19C8826A-32AF-46A6-B91A-106524F33A50}"/>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grp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64;p63">
                <a:extLst>
                  <a:ext uri="{FF2B5EF4-FFF2-40B4-BE49-F238E27FC236}">
                    <a16:creationId xmlns:a16="http://schemas.microsoft.com/office/drawing/2014/main" id="{9F159E0C-87BD-4BB3-9071-717B7201A833}"/>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grp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65;p63">
                <a:extLst>
                  <a:ext uri="{FF2B5EF4-FFF2-40B4-BE49-F238E27FC236}">
                    <a16:creationId xmlns:a16="http://schemas.microsoft.com/office/drawing/2014/main" id="{614BB86C-F210-4424-AB4C-AB5D6E1E8902}"/>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grp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66;p63">
                <a:extLst>
                  <a:ext uri="{FF2B5EF4-FFF2-40B4-BE49-F238E27FC236}">
                    <a16:creationId xmlns:a16="http://schemas.microsoft.com/office/drawing/2014/main" id="{799C04EC-9D4E-4438-81E8-5C2CEE5DD821}"/>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grp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67;p63">
                <a:extLst>
                  <a:ext uri="{FF2B5EF4-FFF2-40B4-BE49-F238E27FC236}">
                    <a16:creationId xmlns:a16="http://schemas.microsoft.com/office/drawing/2014/main" id="{2ABEBB1A-8F2A-46EA-BC9C-22ACD2BA2648}"/>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grp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968;p63">
              <a:extLst>
                <a:ext uri="{FF2B5EF4-FFF2-40B4-BE49-F238E27FC236}">
                  <a16:creationId xmlns:a16="http://schemas.microsoft.com/office/drawing/2014/main" id="{4DA6F6DB-2EE2-4C8D-A76D-2EE9D87FF018}"/>
                </a:ext>
              </a:extLst>
            </p:cNvPr>
            <p:cNvSpPr/>
            <p:nvPr/>
          </p:nvSpPr>
          <p:spPr>
            <a:xfrm>
              <a:off x="3919597" y="4462142"/>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69;p63">
              <a:extLst>
                <a:ext uri="{FF2B5EF4-FFF2-40B4-BE49-F238E27FC236}">
                  <a16:creationId xmlns:a16="http://schemas.microsoft.com/office/drawing/2014/main" id="{3D6009E4-DC0C-472B-9A36-2BA0C78E6C40}"/>
                </a:ext>
              </a:extLst>
            </p:cNvPr>
            <p:cNvSpPr/>
            <p:nvPr/>
          </p:nvSpPr>
          <p:spPr>
            <a:xfrm>
              <a:off x="1488105" y="5780506"/>
              <a:ext cx="171941" cy="173342"/>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71;p63">
              <a:extLst>
                <a:ext uri="{FF2B5EF4-FFF2-40B4-BE49-F238E27FC236}">
                  <a16:creationId xmlns:a16="http://schemas.microsoft.com/office/drawing/2014/main" id="{C24E3380-8CED-4736-BAC0-7D7710FFAA32}"/>
                </a:ext>
              </a:extLst>
            </p:cNvPr>
            <p:cNvSpPr/>
            <p:nvPr/>
          </p:nvSpPr>
          <p:spPr>
            <a:xfrm>
              <a:off x="3399117" y="2179806"/>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75;p63">
              <a:extLst>
                <a:ext uri="{FF2B5EF4-FFF2-40B4-BE49-F238E27FC236}">
                  <a16:creationId xmlns:a16="http://schemas.microsoft.com/office/drawing/2014/main" id="{E0E7B148-1412-4C84-8935-D63F2B456BDD}"/>
                </a:ext>
              </a:extLst>
            </p:cNvPr>
            <p:cNvSpPr/>
            <p:nvPr/>
          </p:nvSpPr>
          <p:spPr>
            <a:xfrm rot="19914242">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76;p63">
              <a:extLst>
                <a:ext uri="{FF2B5EF4-FFF2-40B4-BE49-F238E27FC236}">
                  <a16:creationId xmlns:a16="http://schemas.microsoft.com/office/drawing/2014/main" id="{0836688F-DEC6-4522-B0AE-EA5FD31D76A0}"/>
                </a:ext>
              </a:extLst>
            </p:cNvPr>
            <p:cNvSpPr/>
            <p:nvPr/>
          </p:nvSpPr>
          <p:spPr>
            <a:xfrm>
              <a:off x="1092757" y="6248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93;p63">
              <a:extLst>
                <a:ext uri="{FF2B5EF4-FFF2-40B4-BE49-F238E27FC236}">
                  <a16:creationId xmlns:a16="http://schemas.microsoft.com/office/drawing/2014/main" id="{A159C2D5-593F-469D-A5C1-4F50A43A4420}"/>
                </a:ext>
              </a:extLst>
            </p:cNvPr>
            <p:cNvSpPr/>
            <p:nvPr/>
          </p:nvSpPr>
          <p:spPr>
            <a:xfrm>
              <a:off x="2386439" y="4754885"/>
              <a:ext cx="276374" cy="35754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74;p63">
              <a:extLst>
                <a:ext uri="{FF2B5EF4-FFF2-40B4-BE49-F238E27FC236}">
                  <a16:creationId xmlns:a16="http://schemas.microsoft.com/office/drawing/2014/main" id="{2E155B61-7364-4140-9BEA-DD3677C50666}"/>
                </a:ext>
              </a:extLst>
            </p:cNvPr>
            <p:cNvSpPr/>
            <p:nvPr/>
          </p:nvSpPr>
          <p:spPr>
            <a:xfrm>
              <a:off x="4535762" y="3456039"/>
              <a:ext cx="181804" cy="1899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74;p63">
              <a:extLst>
                <a:ext uri="{FF2B5EF4-FFF2-40B4-BE49-F238E27FC236}">
                  <a16:creationId xmlns:a16="http://schemas.microsoft.com/office/drawing/2014/main" id="{15FE74EF-0F1A-4B3B-A642-AC35C2DBF364}"/>
                </a:ext>
              </a:extLst>
            </p:cNvPr>
            <p:cNvSpPr/>
            <p:nvPr/>
          </p:nvSpPr>
          <p:spPr>
            <a:xfrm>
              <a:off x="4256615" y="1770581"/>
              <a:ext cx="181804" cy="1899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roupe 41">
            <a:extLst>
              <a:ext uri="{FF2B5EF4-FFF2-40B4-BE49-F238E27FC236}">
                <a16:creationId xmlns:a16="http://schemas.microsoft.com/office/drawing/2014/main" id="{987ADA84-A6DE-47DA-B158-BBDF34C5BD17}"/>
              </a:ext>
            </a:extLst>
          </p:cNvPr>
          <p:cNvGrpSpPr/>
          <p:nvPr/>
        </p:nvGrpSpPr>
        <p:grpSpPr>
          <a:xfrm>
            <a:off x="7038970" y="1381292"/>
            <a:ext cx="4398335" cy="4975058"/>
            <a:chOff x="6933363" y="1381292"/>
            <a:chExt cx="4398335" cy="4975058"/>
          </a:xfrm>
        </p:grpSpPr>
        <p:sp>
          <p:nvSpPr>
            <p:cNvPr id="43" name="Google Shape;1956;p63">
              <a:extLst>
                <a:ext uri="{FF2B5EF4-FFF2-40B4-BE49-F238E27FC236}">
                  <a16:creationId xmlns:a16="http://schemas.microsoft.com/office/drawing/2014/main" id="{126161E1-E526-4F17-BBD0-3F54CBB78EC9}"/>
                </a:ext>
              </a:extLst>
            </p:cNvPr>
            <p:cNvSpPr/>
            <p:nvPr/>
          </p:nvSpPr>
          <p:spPr>
            <a:xfrm>
              <a:off x="6933363" y="2843082"/>
              <a:ext cx="4398335" cy="3513268"/>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72;p63">
              <a:extLst>
                <a:ext uri="{FF2B5EF4-FFF2-40B4-BE49-F238E27FC236}">
                  <a16:creationId xmlns:a16="http://schemas.microsoft.com/office/drawing/2014/main" id="{A328CF62-A588-4FEA-B2D5-B8887BDE266F}"/>
                </a:ext>
              </a:extLst>
            </p:cNvPr>
            <p:cNvSpPr/>
            <p:nvPr/>
          </p:nvSpPr>
          <p:spPr>
            <a:xfrm rot="19914242">
              <a:off x="10277342" y="1820494"/>
              <a:ext cx="176418" cy="147786"/>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73;p63">
              <a:extLst>
                <a:ext uri="{FF2B5EF4-FFF2-40B4-BE49-F238E27FC236}">
                  <a16:creationId xmlns:a16="http://schemas.microsoft.com/office/drawing/2014/main" id="{DB428304-4E9F-4FFD-8E97-3B6CF4785327}"/>
                </a:ext>
              </a:extLst>
            </p:cNvPr>
            <p:cNvSpPr/>
            <p:nvPr/>
          </p:nvSpPr>
          <p:spPr>
            <a:xfrm>
              <a:off x="7128706" y="1381292"/>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74;p63">
              <a:extLst>
                <a:ext uri="{FF2B5EF4-FFF2-40B4-BE49-F238E27FC236}">
                  <a16:creationId xmlns:a16="http://schemas.microsoft.com/office/drawing/2014/main" id="{4BA2F245-EF32-4650-A90E-0179B43AB08C}"/>
                </a:ext>
              </a:extLst>
            </p:cNvPr>
            <p:cNvSpPr/>
            <p:nvPr/>
          </p:nvSpPr>
          <p:spPr>
            <a:xfrm>
              <a:off x="7153493" y="1407764"/>
              <a:ext cx="181804" cy="1899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4;p63">
              <a:extLst>
                <a:ext uri="{FF2B5EF4-FFF2-40B4-BE49-F238E27FC236}">
                  <a16:creationId xmlns:a16="http://schemas.microsoft.com/office/drawing/2014/main" id="{46EC7DA2-C079-4E9D-8542-006BB4ABAD91}"/>
                </a:ext>
              </a:extLst>
            </p:cNvPr>
            <p:cNvSpPr/>
            <p:nvPr/>
          </p:nvSpPr>
          <p:spPr>
            <a:xfrm>
              <a:off x="10215412" y="1843986"/>
              <a:ext cx="181804" cy="1899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1946;p63">
              <a:extLst>
                <a:ext uri="{FF2B5EF4-FFF2-40B4-BE49-F238E27FC236}">
                  <a16:creationId xmlns:a16="http://schemas.microsoft.com/office/drawing/2014/main" id="{A3569273-FD96-4735-8693-4100BEDC3738}"/>
                </a:ext>
              </a:extLst>
            </p:cNvPr>
            <p:cNvGrpSpPr/>
            <p:nvPr/>
          </p:nvGrpSpPr>
          <p:grpSpPr>
            <a:xfrm>
              <a:off x="8965078" y="1696121"/>
              <a:ext cx="1927335" cy="662786"/>
              <a:chOff x="2271950" y="2722775"/>
              <a:chExt cx="575875" cy="201775"/>
            </a:xfrm>
          </p:grpSpPr>
          <p:sp>
            <p:nvSpPr>
              <p:cNvPr id="50" name="Google Shape;1947;p63">
                <a:extLst>
                  <a:ext uri="{FF2B5EF4-FFF2-40B4-BE49-F238E27FC236}">
                    <a16:creationId xmlns:a16="http://schemas.microsoft.com/office/drawing/2014/main" id="{996BABD6-5231-4627-9EAB-B9D099CB2AAC}"/>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48;p63">
                <a:extLst>
                  <a:ext uri="{FF2B5EF4-FFF2-40B4-BE49-F238E27FC236}">
                    <a16:creationId xmlns:a16="http://schemas.microsoft.com/office/drawing/2014/main" id="{9B75083E-D681-4282-AB10-2484BA73F38F}"/>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49;p63">
                <a:extLst>
                  <a:ext uri="{FF2B5EF4-FFF2-40B4-BE49-F238E27FC236}">
                    <a16:creationId xmlns:a16="http://schemas.microsoft.com/office/drawing/2014/main" id="{F8A1E6F2-DC1D-4B95-BEFB-574EA043C21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950;p63">
                <a:extLst>
                  <a:ext uri="{FF2B5EF4-FFF2-40B4-BE49-F238E27FC236}">
                    <a16:creationId xmlns:a16="http://schemas.microsoft.com/office/drawing/2014/main" id="{4334F2A2-CAF1-46E1-A8F2-52B162FB0671}"/>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51;p63">
                <a:extLst>
                  <a:ext uri="{FF2B5EF4-FFF2-40B4-BE49-F238E27FC236}">
                    <a16:creationId xmlns:a16="http://schemas.microsoft.com/office/drawing/2014/main" id="{4174D2D6-D767-4024-AEA9-F566C4D7B015}"/>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accent1">
                    <a:lumMod val="75000"/>
                  </a:schemeClr>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Rectangle 48">
              <a:extLst>
                <a:ext uri="{FF2B5EF4-FFF2-40B4-BE49-F238E27FC236}">
                  <a16:creationId xmlns:a16="http://schemas.microsoft.com/office/drawing/2014/main" id="{55CDBE20-EA9D-4860-8C01-D8C9DB39B066}"/>
                </a:ext>
              </a:extLst>
            </p:cNvPr>
            <p:cNvSpPr/>
            <p:nvPr/>
          </p:nvSpPr>
          <p:spPr>
            <a:xfrm>
              <a:off x="7048057" y="3006115"/>
              <a:ext cx="4204758" cy="24192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55" name="Image 54">
            <a:extLst>
              <a:ext uri="{FF2B5EF4-FFF2-40B4-BE49-F238E27FC236}">
                <a16:creationId xmlns:a16="http://schemas.microsoft.com/office/drawing/2014/main" id="{3D94503D-BA91-4D16-B59F-BDD9E6E099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33667" y="2968940"/>
            <a:ext cx="4224755" cy="2507767"/>
          </a:xfrm>
          <a:prstGeom prst="rect">
            <a:avLst/>
          </a:prstGeom>
        </p:spPr>
      </p:pic>
    </p:spTree>
    <p:extLst>
      <p:ext uri="{BB962C8B-B14F-4D97-AF65-F5344CB8AC3E}">
        <p14:creationId xmlns:p14="http://schemas.microsoft.com/office/powerpoint/2010/main" val="3443730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3B321B-CFC0-780B-BC4C-4C12D6FB8729}"/>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pic>
        <p:nvPicPr>
          <p:cNvPr id="4" name="Image 3">
            <a:extLst>
              <a:ext uri="{FF2B5EF4-FFF2-40B4-BE49-F238E27FC236}">
                <a16:creationId xmlns:a16="http://schemas.microsoft.com/office/drawing/2014/main" id="{2A7AAF62-CF49-786F-6436-F20902A0B9B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4"/>
                    </a14:imgEffect>
                  </a14:imgLayer>
                </a14:imgProps>
              </a:ext>
              <a:ext uri="{28A0092B-C50C-407E-A947-70E740481C1C}">
                <a14:useLocalDpi xmlns:a14="http://schemas.microsoft.com/office/drawing/2010/main" val="0"/>
              </a:ext>
            </a:extLst>
          </a:blip>
          <a:srcRect l="2744" t="8336" r="53" b="22059"/>
          <a:stretch/>
        </p:blipFill>
        <p:spPr>
          <a:xfrm>
            <a:off x="-27061" y="-30823"/>
            <a:ext cx="12342278" cy="6976372"/>
          </a:xfrm>
          <a:prstGeom prst="rect">
            <a:avLst/>
          </a:prstGeom>
          <a:effectLst>
            <a:outerShdw blurRad="50800" dist="38100" dir="8100000" algn="tr" rotWithShape="0">
              <a:prstClr val="black">
                <a:alpha val="48000"/>
              </a:prstClr>
            </a:outerShdw>
          </a:effectLst>
        </p:spPr>
      </p:pic>
      <p:sp>
        <p:nvSpPr>
          <p:cNvPr id="6" name="Rectangle 5">
            <a:extLst>
              <a:ext uri="{FF2B5EF4-FFF2-40B4-BE49-F238E27FC236}">
                <a16:creationId xmlns:a16="http://schemas.microsoft.com/office/drawing/2014/main" id="{30323AF3-719C-00C4-B692-E2D0ABD95D4B}"/>
              </a:ext>
            </a:extLst>
          </p:cNvPr>
          <p:cNvSpPr/>
          <p:nvPr/>
        </p:nvSpPr>
        <p:spPr>
          <a:xfrm>
            <a:off x="-27061" y="-30823"/>
            <a:ext cx="12342278" cy="6976372"/>
          </a:xfrm>
          <a:prstGeom prst="rect">
            <a:avLst/>
          </a:prstGeom>
          <a:solidFill>
            <a:schemeClr val="bg1">
              <a:alpha val="5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F5AB588A-C5AD-C806-12A4-7B7D9AB82EB1}"/>
              </a:ext>
            </a:extLst>
          </p:cNvPr>
          <p:cNvSpPr txBox="1"/>
          <p:nvPr/>
        </p:nvSpPr>
        <p:spPr>
          <a:xfrm>
            <a:off x="1038158" y="292402"/>
            <a:ext cx="10211839" cy="1246495"/>
          </a:xfrm>
          <a:prstGeom prst="rect">
            <a:avLst/>
          </a:prstGeom>
          <a:noFill/>
        </p:spPr>
        <p:txBody>
          <a:bodyPr wrap="square" rtlCol="0">
            <a:spAutoFit/>
          </a:bodyPr>
          <a:lstStyle/>
          <a:p>
            <a:r>
              <a:rPr lang="fr-FR" sz="4000" b="1" dirty="0">
                <a:solidFill>
                  <a:schemeClr val="bg1"/>
                </a:solidFill>
                <a:effectLst/>
                <a:latin typeface="Tw Cen MT" panose="020B0602020104020603" pitchFamily="34" charset="0"/>
                <a:ea typeface="Times New Roman" panose="02020603050405020304" pitchFamily="18" charset="0"/>
              </a:rPr>
              <a:t>PRESENTATION DE L’ORGANISME D’ACCEUIL</a:t>
            </a:r>
            <a:endParaRPr lang="fr-TN" sz="4000" b="1" dirty="0">
              <a:solidFill>
                <a:schemeClr val="bg1"/>
              </a:solidFill>
              <a:effectLst/>
              <a:latin typeface="Tw Cen MT" panose="020B0602020104020603" pitchFamily="34" charset="0"/>
              <a:ea typeface="Times New Roman" panose="02020603050405020304" pitchFamily="18" charset="0"/>
            </a:endParaRPr>
          </a:p>
          <a:p>
            <a:endParaRPr lang="fr-TN" sz="3500" dirty="0"/>
          </a:p>
        </p:txBody>
      </p:sp>
      <p:sp>
        <p:nvSpPr>
          <p:cNvPr id="8" name="ZoneTexte 7">
            <a:extLst>
              <a:ext uri="{FF2B5EF4-FFF2-40B4-BE49-F238E27FC236}">
                <a16:creationId xmlns:a16="http://schemas.microsoft.com/office/drawing/2014/main" id="{61BDCCFE-8B16-41EC-A2AC-C8D9B1210384}"/>
              </a:ext>
            </a:extLst>
          </p:cNvPr>
          <p:cNvSpPr txBox="1"/>
          <p:nvPr/>
        </p:nvSpPr>
        <p:spPr>
          <a:xfrm>
            <a:off x="2267304" y="2020922"/>
            <a:ext cx="7685590" cy="4062651"/>
          </a:xfrm>
          <a:prstGeom prst="rect">
            <a:avLst/>
          </a:prstGeom>
          <a:noFill/>
        </p:spPr>
        <p:txBody>
          <a:bodyPr wrap="square" rtlCol="0">
            <a:spAutoFit/>
          </a:bodyPr>
          <a:lstStyle/>
          <a:p>
            <a:r>
              <a:rPr lang="fr-FR" sz="2400" dirty="0">
                <a:ln w="12700">
                  <a:solidFill>
                    <a:schemeClr val="tx1"/>
                  </a:solidFill>
                </a:ln>
              </a:rPr>
              <a:t>- La CFTP: La Compagnie Franco-Tunisienne des Pétroles</a:t>
            </a:r>
          </a:p>
          <a:p>
            <a:endParaRPr lang="fr-FR" sz="2400" dirty="0">
              <a:ln w="12700">
                <a:solidFill>
                  <a:schemeClr val="tx1"/>
                </a:solidFill>
              </a:ln>
            </a:endParaRPr>
          </a:p>
          <a:p>
            <a:r>
              <a:rPr lang="fr-FR" sz="2400" dirty="0">
                <a:ln w="12700">
                  <a:solidFill>
                    <a:schemeClr val="tx1"/>
                  </a:solidFill>
                </a:ln>
              </a:rPr>
              <a:t>- La CFTP : une émanation des accords pétroliers signés en 1968 entre l’État Tunisien et TOTAL.</a:t>
            </a:r>
          </a:p>
          <a:p>
            <a:endParaRPr lang="fr-FR" sz="2400" dirty="0">
              <a:ln w="12700">
                <a:solidFill>
                  <a:schemeClr val="tx1"/>
                </a:solidFill>
              </a:ln>
            </a:endParaRPr>
          </a:p>
          <a:p>
            <a:r>
              <a:rPr lang="fr-FR" sz="2400" dirty="0">
                <a:ln w="12700">
                  <a:solidFill>
                    <a:schemeClr val="tx1"/>
                  </a:solidFill>
                </a:ln>
              </a:rPr>
              <a:t>- Créée en janvier 1969 pour détenir le permis d’exploration pétrolière</a:t>
            </a:r>
          </a:p>
          <a:p>
            <a:endParaRPr lang="fr-FR" sz="2400" dirty="0">
              <a:ln w="12700">
                <a:solidFill>
                  <a:schemeClr val="tx1"/>
                </a:solidFill>
              </a:ln>
            </a:endParaRPr>
          </a:p>
          <a:p>
            <a:r>
              <a:rPr lang="fr-FR" sz="2400" dirty="0">
                <a:ln w="12700">
                  <a:solidFill>
                    <a:schemeClr val="tx1"/>
                  </a:solidFill>
                </a:ln>
              </a:rPr>
              <a:t>- La CFTP intervient en tant que opérateur direct sur les concessions de "Sidi Litayem" et de "Sidi Behara".</a:t>
            </a:r>
          </a:p>
          <a:p>
            <a:endParaRPr lang="fr-TN" dirty="0"/>
          </a:p>
        </p:txBody>
      </p:sp>
      <p:pic>
        <p:nvPicPr>
          <p:cNvPr id="3" name="Image 2">
            <a:extLst>
              <a:ext uri="{FF2B5EF4-FFF2-40B4-BE49-F238E27FC236}">
                <a16:creationId xmlns:a16="http://schemas.microsoft.com/office/drawing/2014/main" id="{85F751B5-9F1F-11A3-CC78-419559D7CC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8067" y="4895236"/>
            <a:ext cx="2897150" cy="1860064"/>
          </a:xfrm>
          <a:prstGeom prst="rect">
            <a:avLst/>
          </a:prstGeom>
        </p:spPr>
      </p:pic>
    </p:spTree>
    <p:extLst>
      <p:ext uri="{BB962C8B-B14F-4D97-AF65-F5344CB8AC3E}">
        <p14:creationId xmlns:p14="http://schemas.microsoft.com/office/powerpoint/2010/main" val="384739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3815FA1-C795-79E3-CB80-668D1B5FF488}"/>
              </a:ext>
            </a:extLst>
          </p:cNvPr>
          <p:cNvGrpSpPr/>
          <p:nvPr/>
        </p:nvGrpSpPr>
        <p:grpSpPr>
          <a:xfrm>
            <a:off x="0" y="0"/>
            <a:ext cx="12192000" cy="6858000"/>
            <a:chOff x="-4084320" y="7650480"/>
            <a:chExt cx="12192000" cy="6858000"/>
          </a:xfrm>
        </p:grpSpPr>
        <p:pic>
          <p:nvPicPr>
            <p:cNvPr id="3" name="Image 2">
              <a:extLst>
                <a:ext uri="{FF2B5EF4-FFF2-40B4-BE49-F238E27FC236}">
                  <a16:creationId xmlns:a16="http://schemas.microsoft.com/office/drawing/2014/main" id="{8AF7604C-16A9-DFFF-977F-E63AFCDB83A7}"/>
                </a:ext>
              </a:extLst>
            </p:cNvPr>
            <p:cNvPicPr>
              <a:picLocks noChangeAspect="1"/>
            </p:cNvPicPr>
            <p:nvPr/>
          </p:nvPicPr>
          <p:blipFill rotWithShape="1">
            <a:blip r:embed="rId3">
              <a:extLst>
                <a:ext uri="{28A0092B-C50C-407E-A947-70E740481C1C}">
                  <a14:useLocalDpi xmlns:a14="http://schemas.microsoft.com/office/drawing/2010/main" val="0"/>
                </a:ext>
              </a:extLst>
            </a:blip>
            <a:srcRect l="3385" t="10716" r="3385" b="10716"/>
            <a:stretch/>
          </p:blipFill>
          <p:spPr>
            <a:xfrm>
              <a:off x="-4084320" y="7650480"/>
              <a:ext cx="12192000" cy="6858000"/>
            </a:xfrm>
            <a:prstGeom prst="rect">
              <a:avLst/>
            </a:prstGeom>
          </p:spPr>
        </p:pic>
        <p:sp>
          <p:nvSpPr>
            <p:cNvPr id="4" name="Rectangle 3">
              <a:extLst>
                <a:ext uri="{FF2B5EF4-FFF2-40B4-BE49-F238E27FC236}">
                  <a16:creationId xmlns:a16="http://schemas.microsoft.com/office/drawing/2014/main" id="{81554773-431D-0A6A-6D49-EDE5FA65FEBB}"/>
                </a:ext>
              </a:extLst>
            </p:cNvPr>
            <p:cNvSpPr/>
            <p:nvPr/>
          </p:nvSpPr>
          <p:spPr>
            <a:xfrm>
              <a:off x="-4084320" y="7650480"/>
              <a:ext cx="12192000" cy="6858000"/>
            </a:xfrm>
            <a:prstGeom prst="rect">
              <a:avLst/>
            </a:prstGeom>
            <a:solidFill>
              <a:schemeClr val="accent1">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e 6">
            <a:extLst>
              <a:ext uri="{FF2B5EF4-FFF2-40B4-BE49-F238E27FC236}">
                <a16:creationId xmlns:a16="http://schemas.microsoft.com/office/drawing/2014/main" id="{35193109-2FF3-5C47-E522-205A32769133}"/>
              </a:ext>
            </a:extLst>
          </p:cNvPr>
          <p:cNvGrpSpPr/>
          <p:nvPr/>
        </p:nvGrpSpPr>
        <p:grpSpPr>
          <a:xfrm>
            <a:off x="-12192000" y="2407920"/>
            <a:ext cx="12192000" cy="2042160"/>
            <a:chOff x="0" y="2407920"/>
            <a:chExt cx="12192000" cy="2042160"/>
          </a:xfrm>
        </p:grpSpPr>
        <p:sp>
          <p:nvSpPr>
            <p:cNvPr id="5" name="Rectangle 4">
              <a:extLst>
                <a:ext uri="{FF2B5EF4-FFF2-40B4-BE49-F238E27FC236}">
                  <a16:creationId xmlns:a16="http://schemas.microsoft.com/office/drawing/2014/main" id="{BBD25BF7-BD6B-A12F-E430-2148291018FB}"/>
                </a:ext>
              </a:extLst>
            </p:cNvPr>
            <p:cNvSpPr/>
            <p:nvPr/>
          </p:nvSpPr>
          <p:spPr>
            <a:xfrm>
              <a:off x="0" y="2407920"/>
              <a:ext cx="12192000" cy="204216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AE7C2647-51BC-0FE7-D805-BDD0222FEB50}"/>
                </a:ext>
              </a:extLst>
            </p:cNvPr>
            <p:cNvSpPr txBox="1"/>
            <p:nvPr/>
          </p:nvSpPr>
          <p:spPr>
            <a:xfrm>
              <a:off x="1873641" y="2828835"/>
              <a:ext cx="8444718" cy="1323439"/>
            </a:xfrm>
            <a:prstGeom prst="rect">
              <a:avLst/>
            </a:prstGeom>
            <a:noFill/>
          </p:spPr>
          <p:txBody>
            <a:bodyPr wrap="square" rtlCol="0">
              <a:spAutoFit/>
            </a:bodyPr>
            <a:lstStyle/>
            <a:p>
              <a:r>
                <a:rPr lang="fr-FR" sz="8000" b="1" i="1" dirty="0">
                  <a:latin typeface="Tw Cen MT" panose="020B0602020104020603" pitchFamily="34" charset="0"/>
                </a:rPr>
                <a:t>CADRE DU PROJET</a:t>
              </a:r>
            </a:p>
          </p:txBody>
        </p:sp>
      </p:grpSp>
    </p:spTree>
    <p:extLst>
      <p:ext uri="{BB962C8B-B14F-4D97-AF65-F5344CB8AC3E}">
        <p14:creationId xmlns:p14="http://schemas.microsoft.com/office/powerpoint/2010/main" val="152858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1 0 " pathEditMode="relative" rAng="0" ptsTypes="AA">
                                      <p:cBhvr>
                                        <p:cTn id="6" dur="2000" fill="hold"/>
                                        <p:tgtEl>
                                          <p:spTgt spid="7"/>
                                        </p:tgtEl>
                                        <p:attrNameLst>
                                          <p:attrName>ppt_x</p:attrName>
                                          <p:attrName>ppt_y</p:attrName>
                                        </p:attrNameLst>
                                      </p:cBhvr>
                                      <p:rCtr x="50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sp>
        <p:nvSpPr>
          <p:cNvPr id="3" name="Google Shape;391;p35">
            <a:extLst>
              <a:ext uri="{FF2B5EF4-FFF2-40B4-BE49-F238E27FC236}">
                <a16:creationId xmlns:a16="http://schemas.microsoft.com/office/drawing/2014/main" id="{F264D90A-D1BB-FFDA-1B7A-23EB5754EAEB}"/>
              </a:ext>
            </a:extLst>
          </p:cNvPr>
          <p:cNvSpPr txBox="1">
            <a:spLocks/>
          </p:cNvSpPr>
          <p:nvPr/>
        </p:nvSpPr>
        <p:spPr>
          <a:xfrm>
            <a:off x="45030" y="1444711"/>
            <a:ext cx="8485186" cy="1289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1pPr>
            <a:lvl2pPr marL="914400" marR="0" lvl="1" indent="-342900" algn="l" rtl="0">
              <a:lnSpc>
                <a:spcPct val="100000"/>
              </a:lnSpc>
              <a:spcBef>
                <a:spcPts val="160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2pPr>
            <a:lvl3pPr marL="1371600" marR="0" lvl="2" indent="-342900" algn="l" rtl="0">
              <a:lnSpc>
                <a:spcPct val="100000"/>
              </a:lnSpc>
              <a:spcBef>
                <a:spcPts val="160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3pPr>
            <a:lvl4pPr marL="1828800" marR="0" lvl="3" indent="-342900" algn="l" rtl="0">
              <a:lnSpc>
                <a:spcPct val="100000"/>
              </a:lnSpc>
              <a:spcBef>
                <a:spcPts val="160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4pPr>
            <a:lvl5pPr marL="2286000" marR="0" lvl="4" indent="-342900" algn="l" rtl="0">
              <a:lnSpc>
                <a:spcPct val="100000"/>
              </a:lnSpc>
              <a:spcBef>
                <a:spcPts val="160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5pPr>
            <a:lvl6pPr marL="2743200" marR="0" lvl="5" indent="-342900" algn="l" rtl="0">
              <a:lnSpc>
                <a:spcPct val="100000"/>
              </a:lnSpc>
              <a:spcBef>
                <a:spcPts val="160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6pPr>
            <a:lvl7pPr marL="3200400" marR="0" lvl="6" indent="-342900" algn="l" rtl="0">
              <a:lnSpc>
                <a:spcPct val="100000"/>
              </a:lnSpc>
              <a:spcBef>
                <a:spcPts val="160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7pPr>
            <a:lvl8pPr marL="3657600" marR="0" lvl="7" indent="-342900" algn="l" rtl="0">
              <a:lnSpc>
                <a:spcPct val="100000"/>
              </a:lnSpc>
              <a:spcBef>
                <a:spcPts val="160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8pPr>
            <a:lvl9pPr marL="4114800" marR="0" lvl="8" indent="-342900" algn="l" rtl="0">
              <a:lnSpc>
                <a:spcPct val="100000"/>
              </a:lnSpc>
              <a:spcBef>
                <a:spcPts val="1600"/>
              </a:spcBef>
              <a:spcAft>
                <a:spcPts val="160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9pPr>
          </a:lstStyle>
          <a:p>
            <a:pPr marL="158750" indent="0">
              <a:spcAft>
                <a:spcPts val="100"/>
              </a:spcAft>
              <a:buNone/>
            </a:pPr>
            <a:r>
              <a:rPr lang="fr-FR" sz="2400" b="1" dirty="0">
                <a:solidFill>
                  <a:schemeClr val="bg2">
                    <a:lumMod val="25000"/>
                  </a:schemeClr>
                </a:solidFill>
                <a:latin typeface="Tw Cen MT" panose="020B0602020104020603" pitchFamily="34" charset="0"/>
              </a:rPr>
              <a:t>Concevoir et  mettre en place un système décisionnel autour de la gestion financière et gestion ressources humaines du CFTP. Il s’agit de : </a:t>
            </a:r>
          </a:p>
          <a:p>
            <a:pPr marL="514350" indent="0">
              <a:buNone/>
            </a:pPr>
            <a:endParaRPr lang="fr-FR" sz="2400" b="1" dirty="0">
              <a:solidFill>
                <a:schemeClr val="bg2">
                  <a:lumMod val="25000"/>
                </a:schemeClr>
              </a:solidFill>
              <a:latin typeface="Tw Cen MT" panose="020B0602020104020603" pitchFamily="34" charset="0"/>
            </a:endParaRPr>
          </a:p>
          <a:p>
            <a:pPr marL="800100" indent="-285750">
              <a:buFont typeface="Courier New" panose="02070309020205020404" pitchFamily="49" charset="0"/>
              <a:buChar char="o"/>
            </a:pPr>
            <a:endParaRPr lang="fr-FR" sz="2400" b="1" dirty="0">
              <a:solidFill>
                <a:schemeClr val="bg2">
                  <a:lumMod val="25000"/>
                </a:schemeClr>
              </a:solidFill>
            </a:endParaRPr>
          </a:p>
          <a:p>
            <a:pPr marL="800100" indent="-285750">
              <a:buFont typeface="Courier New" panose="02070309020205020404" pitchFamily="49" charset="0"/>
              <a:buChar char="o"/>
            </a:pPr>
            <a:endParaRPr lang="fr-FR" sz="2400" b="1" dirty="0">
              <a:solidFill>
                <a:schemeClr val="bg2">
                  <a:lumMod val="25000"/>
                </a:schemeClr>
              </a:solidFill>
              <a:latin typeface="+mn-lt"/>
            </a:endParaRPr>
          </a:p>
          <a:p>
            <a:pPr marL="514350" indent="0">
              <a:buNone/>
            </a:pPr>
            <a:endParaRPr lang="fr-FR" sz="2400" b="1" dirty="0">
              <a:solidFill>
                <a:schemeClr val="bg2">
                  <a:lumMod val="25000"/>
                </a:schemeClr>
              </a:solidFill>
              <a:latin typeface="+mn-lt"/>
            </a:endParaRPr>
          </a:p>
        </p:txBody>
      </p:sp>
      <p:pic>
        <p:nvPicPr>
          <p:cNvPr id="6" name="Image 5">
            <a:extLst>
              <a:ext uri="{FF2B5EF4-FFF2-40B4-BE49-F238E27FC236}">
                <a16:creationId xmlns:a16="http://schemas.microsoft.com/office/drawing/2014/main" id="{CB4A6962-2F1D-0556-1AEA-1B6533655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5768" y="2861087"/>
            <a:ext cx="3790922" cy="3790922"/>
          </a:xfrm>
          <a:prstGeom prst="rect">
            <a:avLst/>
          </a:prstGeom>
        </p:spPr>
      </p:pic>
      <p:sp>
        <p:nvSpPr>
          <p:cNvPr id="13" name="ZoneTexte 12">
            <a:extLst>
              <a:ext uri="{FF2B5EF4-FFF2-40B4-BE49-F238E27FC236}">
                <a16:creationId xmlns:a16="http://schemas.microsoft.com/office/drawing/2014/main" id="{030F4BA0-02AF-9D71-34BF-89B49667B936}"/>
              </a:ext>
            </a:extLst>
          </p:cNvPr>
          <p:cNvSpPr txBox="1"/>
          <p:nvPr/>
        </p:nvSpPr>
        <p:spPr>
          <a:xfrm>
            <a:off x="0" y="2831365"/>
            <a:ext cx="9259765" cy="4801314"/>
          </a:xfrm>
          <a:prstGeom prst="rect">
            <a:avLst/>
          </a:prstGeom>
          <a:noFill/>
        </p:spPr>
        <p:txBody>
          <a:bodyPr wrap="square" rtlCol="0">
            <a:spAutoFit/>
          </a:bodyPr>
          <a:lstStyle/>
          <a:p>
            <a:pPr marL="514350" indent="0">
              <a:buNone/>
            </a:pPr>
            <a:r>
              <a:rPr lang="fr-FR" sz="2400" b="1" dirty="0">
                <a:solidFill>
                  <a:schemeClr val="bg2">
                    <a:lumMod val="25000"/>
                  </a:schemeClr>
                </a:solidFill>
                <a:latin typeface="Tw Cen MT" panose="020B0602020104020603" pitchFamily="34" charset="0"/>
              </a:rPr>
              <a:t>- Transfert de données depuis Microsoft Access vers SQL </a:t>
            </a:r>
          </a:p>
          <a:p>
            <a:pPr marL="514350" indent="0">
              <a:buNone/>
            </a:pPr>
            <a:r>
              <a:rPr lang="fr-FR" sz="2400" b="1" dirty="0">
                <a:solidFill>
                  <a:schemeClr val="bg2">
                    <a:lumMod val="25000"/>
                  </a:schemeClr>
                </a:solidFill>
                <a:latin typeface="Tw Cen MT" panose="020B0602020104020603" pitchFamily="34" charset="0"/>
              </a:rPr>
              <a:t>Server Management Studio.</a:t>
            </a:r>
          </a:p>
          <a:p>
            <a:pPr marL="514350" indent="0">
              <a:buNone/>
            </a:pPr>
            <a:endParaRPr lang="fr-FR" sz="2400" b="1" dirty="0">
              <a:solidFill>
                <a:schemeClr val="bg2">
                  <a:lumMod val="25000"/>
                </a:schemeClr>
              </a:solidFill>
              <a:latin typeface="Tw Cen MT" panose="020B0602020104020603" pitchFamily="34" charset="0"/>
            </a:endParaRPr>
          </a:p>
          <a:p>
            <a:pPr marL="514350" indent="0">
              <a:buNone/>
            </a:pPr>
            <a:r>
              <a:rPr lang="fr-FR" sz="2400" b="1" dirty="0">
                <a:solidFill>
                  <a:schemeClr val="bg2">
                    <a:lumMod val="25000"/>
                  </a:schemeClr>
                </a:solidFill>
                <a:latin typeface="Tw Cen MT" panose="020B0602020104020603" pitchFamily="34" charset="0"/>
              </a:rPr>
              <a:t>- Construire un entrepôt de données .</a:t>
            </a:r>
          </a:p>
          <a:p>
            <a:pPr marL="514350" indent="0">
              <a:buNone/>
            </a:pPr>
            <a:endParaRPr lang="fr-FR" sz="2400" b="1" dirty="0">
              <a:solidFill>
                <a:schemeClr val="bg2">
                  <a:lumMod val="25000"/>
                </a:schemeClr>
              </a:solidFill>
              <a:latin typeface="Tw Cen MT" panose="020B0602020104020603" pitchFamily="34" charset="0"/>
            </a:endParaRPr>
          </a:p>
          <a:p>
            <a:pPr marL="514350" indent="0">
              <a:buNone/>
            </a:pPr>
            <a:r>
              <a:rPr lang="fr-FR" sz="2400" b="1" dirty="0">
                <a:solidFill>
                  <a:schemeClr val="bg2">
                    <a:lumMod val="25000"/>
                  </a:schemeClr>
                </a:solidFill>
                <a:latin typeface="Tw Cen MT" panose="020B0602020104020603" pitchFamily="34" charset="0"/>
              </a:rPr>
              <a:t>- Construire des tableaux de bord dynamiques pour visualiser les résultats obtenus.</a:t>
            </a:r>
          </a:p>
          <a:p>
            <a:pPr marL="514350" indent="0">
              <a:buNone/>
            </a:pPr>
            <a:endParaRPr lang="fr-FR" sz="2400" b="1" dirty="0">
              <a:solidFill>
                <a:schemeClr val="bg2">
                  <a:lumMod val="25000"/>
                </a:schemeClr>
              </a:solidFill>
              <a:latin typeface="Tw Cen MT" panose="020B0602020104020603" pitchFamily="34" charset="0"/>
            </a:endParaRPr>
          </a:p>
          <a:p>
            <a:pPr marL="514350"/>
            <a:r>
              <a:rPr lang="fr-FR" sz="2400" b="1" dirty="0">
                <a:solidFill>
                  <a:schemeClr val="bg2">
                    <a:lumMod val="25000"/>
                  </a:schemeClr>
                </a:solidFill>
                <a:latin typeface="Tw Cen MT" panose="020B0602020104020603" pitchFamily="34" charset="0"/>
              </a:rPr>
              <a:t>- Création une plateforme. </a:t>
            </a:r>
          </a:p>
          <a:p>
            <a:pPr marL="514350" indent="0">
              <a:buNone/>
            </a:pPr>
            <a:endParaRPr lang="fr-FR" sz="2400" b="1" dirty="0">
              <a:solidFill>
                <a:schemeClr val="bg2">
                  <a:lumMod val="25000"/>
                </a:schemeClr>
              </a:solidFill>
              <a:latin typeface="Tw Cen MT" panose="020B0602020104020603" pitchFamily="34" charset="0"/>
            </a:endParaRPr>
          </a:p>
          <a:p>
            <a:pPr marL="514350" indent="0">
              <a:buNone/>
            </a:pPr>
            <a:endParaRPr lang="fr-FR" sz="2400" b="1" dirty="0">
              <a:solidFill>
                <a:schemeClr val="bg2">
                  <a:lumMod val="25000"/>
                </a:schemeClr>
              </a:solidFill>
              <a:latin typeface="Tw Cen MT" panose="020B0602020104020603" pitchFamily="34" charset="0"/>
            </a:endParaRPr>
          </a:p>
          <a:p>
            <a:pPr marL="514350" indent="0">
              <a:buNone/>
            </a:pPr>
            <a:endParaRPr lang="fr-FR" sz="2400" b="1" dirty="0">
              <a:solidFill>
                <a:schemeClr val="bg2">
                  <a:lumMod val="25000"/>
                </a:schemeClr>
              </a:solidFill>
              <a:latin typeface="Tw Cen MT" panose="020B0602020104020603" pitchFamily="34" charset="0"/>
            </a:endParaRPr>
          </a:p>
          <a:p>
            <a:endParaRPr lang="fr-FR"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i="1" dirty="0">
                  <a:effectLst>
                    <a:outerShdw blurRad="50800" dist="38100" dir="2700000" algn="tl" rotWithShape="0">
                      <a:prstClr val="black">
                        <a:alpha val="40000"/>
                      </a:prstClr>
                    </a:outerShdw>
                  </a:effectLst>
                  <a:latin typeface="Tw Cen MT" panose="020B0602020104020603" pitchFamily="34" charset="0"/>
                </a:rPr>
                <a:t>               </a:t>
              </a:r>
              <a:r>
                <a:rPr lang="fr-FR" sz="3600" b="1" dirty="0"/>
                <a:t>DEFINITION</a:t>
              </a:r>
              <a:r>
                <a:rPr lang="fr-FR" sz="3600" b="1" i="1" dirty="0">
                  <a:effectLst>
                    <a:outerShdw blurRad="50800" dist="38100" dir="2700000" algn="tl" rotWithShape="0">
                      <a:prstClr val="black">
                        <a:alpha val="40000"/>
                      </a:prstClr>
                    </a:outerShdw>
                  </a:effectLst>
                </a:rPr>
                <a:t> DE LA MISSION</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90752"/>
            <a:ext cx="2717260" cy="383961"/>
            <a:chOff x="-3750196" y="5895293"/>
            <a:chExt cx="3262247"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450832" y="5940036"/>
              <a:ext cx="2962883" cy="667226"/>
            </a:xfrm>
            <a:prstGeom prst="rect">
              <a:avLst/>
            </a:prstGeom>
            <a:noFill/>
            <a:ln>
              <a:noFill/>
            </a:ln>
          </p:spPr>
          <p:txBody>
            <a:bodyPr wrap="square">
              <a:spAutoFit/>
            </a:bodyPr>
            <a:lstStyle/>
            <a:p>
              <a:r>
                <a:rPr kumimoji="0" lang="en-US" sz="1600" b="1" i="0" u="none" strike="noStrike" kern="1200" cap="none" spc="0" normalizeH="0" baseline="0" noProof="0" dirty="0">
                  <a:ln>
                    <a:solidFill>
                      <a:schemeClr val="bg1"/>
                    </a:solidFill>
                  </a:ln>
                  <a:solidFill>
                    <a:schemeClr val="bg1"/>
                  </a:solidFill>
                  <a:effectLst>
                    <a:outerShdw blurRad="50800" dist="38100" dir="2700000" algn="tl" rotWithShape="0">
                      <a:prstClr val="black">
                        <a:alpha val="40000"/>
                      </a:prstClr>
                    </a:outerShdw>
                  </a:effectLst>
                  <a:uLnTx/>
                  <a:uFillTx/>
                  <a:latin typeface="Tw Cen MT" panose="020B0602020104020603" pitchFamily="34" charset="0"/>
                  <a:cs typeface="Times New Roman" panose="02020603050405020304" pitchFamily="18" charset="0"/>
                </a:rPr>
                <a:t>CADRE DU PROJET</a:t>
              </a:r>
              <a:endParaRPr lang="fr-FR" sz="1600" dirty="0">
                <a:ln>
                  <a:solidFill>
                    <a:schemeClr val="bg1"/>
                  </a:solidFill>
                </a:ln>
                <a:solidFill>
                  <a:schemeClr val="bg1"/>
                </a:solidFill>
                <a:effectLst>
                  <a:outerShdw blurRad="50800" dist="38100" dir="2700000" algn="tl" rotWithShape="0">
                    <a:prstClr val="black">
                      <a:alpha val="40000"/>
                    </a:prstClr>
                  </a:outerShdw>
                </a:effectLst>
                <a:latin typeface="Tw Cen MT" panose="020B0602020104020603" pitchFamily="34" charset="0"/>
              </a:endParaRPr>
            </a:p>
          </p:txBody>
        </p:sp>
      </p:grpSp>
    </p:spTree>
    <p:extLst>
      <p:ext uri="{BB962C8B-B14F-4D97-AF65-F5344CB8AC3E}">
        <p14:creationId xmlns:p14="http://schemas.microsoft.com/office/powerpoint/2010/main" val="331132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6 L 0.23528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sp>
        <p:nvSpPr>
          <p:cNvPr id="13" name="ZoneTexte 12">
            <a:extLst>
              <a:ext uri="{FF2B5EF4-FFF2-40B4-BE49-F238E27FC236}">
                <a16:creationId xmlns:a16="http://schemas.microsoft.com/office/drawing/2014/main" id="{030F4BA0-02AF-9D71-34BF-89B49667B936}"/>
              </a:ext>
            </a:extLst>
          </p:cNvPr>
          <p:cNvSpPr txBox="1"/>
          <p:nvPr/>
        </p:nvSpPr>
        <p:spPr>
          <a:xfrm>
            <a:off x="693337" y="2363084"/>
            <a:ext cx="7405635" cy="3416320"/>
          </a:xfrm>
          <a:prstGeom prst="rect">
            <a:avLst/>
          </a:prstGeom>
          <a:noFill/>
        </p:spPr>
        <p:txBody>
          <a:bodyPr wrap="square" rtlCol="0">
            <a:spAutoFit/>
          </a:bodyPr>
          <a:lstStyle/>
          <a:p>
            <a:r>
              <a:rPr lang="fr-FR" sz="2400" b="1" dirty="0"/>
              <a:t>• Transférer des sources de données de Microsoft Access à langage de requête structurée (SQL)</a:t>
            </a:r>
          </a:p>
          <a:p>
            <a:endParaRPr lang="fr-FR" sz="2400" b="1" dirty="0"/>
          </a:p>
          <a:p>
            <a:r>
              <a:rPr lang="fr-FR" sz="2400" b="1" dirty="0"/>
              <a:t>• Assurer une vision optimale des données grâce</a:t>
            </a:r>
          </a:p>
          <a:p>
            <a:endParaRPr lang="fr-FR" sz="2400" b="1" dirty="0"/>
          </a:p>
          <a:p>
            <a:r>
              <a:rPr lang="fr-FR" sz="2400" b="1" dirty="0"/>
              <a:t>• Simplifier l’exploration des données</a:t>
            </a:r>
          </a:p>
          <a:p>
            <a:endParaRPr lang="fr-FR" sz="2400" b="1" dirty="0"/>
          </a:p>
          <a:p>
            <a:r>
              <a:rPr lang="fr-FR" sz="2400" b="1" dirty="0"/>
              <a:t>• Filtrer les données pour une analyse plus approfondie</a:t>
            </a:r>
            <a:endParaRPr lang="fr-TN" sz="2400" b="1" dirty="0"/>
          </a:p>
          <a:p>
            <a:pPr marL="514350" indent="0">
              <a:buNone/>
            </a:pPr>
            <a:endParaRPr lang="fr-FR" sz="2400" b="1" dirty="0">
              <a:solidFill>
                <a:schemeClr val="bg2">
                  <a:lumMod val="25000"/>
                </a:schemeClr>
              </a:solidFill>
              <a:latin typeface="Tw Cen MT" panose="020B0602020104020603" pitchFamily="34" charset="0"/>
            </a:endParaRPr>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2"/>
                  </a:solidFill>
                </a:rPr>
                <a:t>                       OBJECTIFS A ATTEINDRE</a:t>
              </a: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90752"/>
            <a:ext cx="2717260" cy="383961"/>
            <a:chOff x="-3750196" y="5895293"/>
            <a:chExt cx="3262247"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450832" y="5940036"/>
              <a:ext cx="2962883" cy="667226"/>
            </a:xfrm>
            <a:prstGeom prst="rect">
              <a:avLst/>
            </a:prstGeom>
            <a:noFill/>
            <a:ln>
              <a:noFill/>
            </a:ln>
          </p:spPr>
          <p:txBody>
            <a:bodyPr wrap="square">
              <a:spAutoFit/>
            </a:bodyPr>
            <a:lstStyle/>
            <a:p>
              <a:r>
                <a:rPr kumimoji="0" lang="en-US" sz="1600" b="1" i="0" u="none" strike="noStrike" kern="1200" cap="none" spc="0" normalizeH="0" baseline="0" noProof="0" dirty="0">
                  <a:ln>
                    <a:solidFill>
                      <a:schemeClr val="bg1"/>
                    </a:solidFill>
                  </a:ln>
                  <a:solidFill>
                    <a:schemeClr val="bg1"/>
                  </a:solidFill>
                  <a:effectLst>
                    <a:outerShdw blurRad="50800" dist="38100" dir="2700000" algn="tl" rotWithShape="0">
                      <a:prstClr val="black">
                        <a:alpha val="40000"/>
                      </a:prstClr>
                    </a:outerShdw>
                  </a:effectLst>
                  <a:uLnTx/>
                  <a:uFillTx/>
                  <a:latin typeface="Tw Cen MT" panose="020B0602020104020603" pitchFamily="34" charset="0"/>
                  <a:cs typeface="Times New Roman" panose="02020603050405020304" pitchFamily="18" charset="0"/>
                </a:rPr>
                <a:t>CADRE DU PROJET</a:t>
              </a:r>
              <a:endParaRPr lang="fr-FR" sz="1600" dirty="0">
                <a:ln>
                  <a:solidFill>
                    <a:schemeClr val="bg1"/>
                  </a:solidFill>
                </a:ln>
                <a:solidFill>
                  <a:schemeClr val="bg1"/>
                </a:solidFill>
                <a:effectLst>
                  <a:outerShdw blurRad="50800" dist="38100" dir="2700000" algn="tl" rotWithShape="0">
                    <a:prstClr val="black">
                      <a:alpha val="40000"/>
                    </a:prstClr>
                  </a:outerShdw>
                </a:effectLst>
                <a:latin typeface="Tw Cen MT" panose="020B0602020104020603" pitchFamily="34" charset="0"/>
              </a:endParaRPr>
            </a:p>
          </p:txBody>
        </p:sp>
      </p:grpSp>
      <p:pic>
        <p:nvPicPr>
          <p:cNvPr id="14" name="Image 13" descr="Une image contenant dessin humoristique, Graphique, graphisme, art&#10;&#10;Description générée automatiquement">
            <a:extLst>
              <a:ext uri="{FF2B5EF4-FFF2-40B4-BE49-F238E27FC236}">
                <a16:creationId xmlns:a16="http://schemas.microsoft.com/office/drawing/2014/main" id="{4962248A-EC5B-42B2-A208-1BF9CDB90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305" y="1679593"/>
            <a:ext cx="5253792" cy="5623623"/>
          </a:xfrm>
          <a:prstGeom prst="rect">
            <a:avLst/>
          </a:prstGeom>
        </p:spPr>
      </p:pic>
    </p:spTree>
    <p:extLst>
      <p:ext uri="{BB962C8B-B14F-4D97-AF65-F5344CB8AC3E}">
        <p14:creationId xmlns:p14="http://schemas.microsoft.com/office/powerpoint/2010/main" val="247123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6 L 0.23528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F6A27E-888F-A9E0-1DCF-45194F0AA5C6}"/>
              </a:ext>
            </a:extLst>
          </p:cNvPr>
          <p:cNvSpPr/>
          <p:nvPr/>
        </p:nvSpPr>
        <p:spPr>
          <a:xfrm>
            <a:off x="-95017" y="-8864"/>
            <a:ext cx="12410234" cy="6954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grpSp>
        <p:nvGrpSpPr>
          <p:cNvPr id="26" name="Groupe 25">
            <a:extLst>
              <a:ext uri="{FF2B5EF4-FFF2-40B4-BE49-F238E27FC236}">
                <a16:creationId xmlns:a16="http://schemas.microsoft.com/office/drawing/2014/main" id="{9A2D83A2-8408-9E23-BB95-AE60B4FADC12}"/>
              </a:ext>
            </a:extLst>
          </p:cNvPr>
          <p:cNvGrpSpPr/>
          <p:nvPr/>
        </p:nvGrpSpPr>
        <p:grpSpPr>
          <a:xfrm>
            <a:off x="-12153253" y="213786"/>
            <a:ext cx="11541566" cy="1040552"/>
            <a:chOff x="-95017" y="213786"/>
            <a:chExt cx="11541566" cy="1040552"/>
          </a:xfrm>
        </p:grpSpPr>
        <p:sp>
          <p:nvSpPr>
            <p:cNvPr id="21" name="Flèche : pentagone 20">
              <a:extLst>
                <a:ext uri="{FF2B5EF4-FFF2-40B4-BE49-F238E27FC236}">
                  <a16:creationId xmlns:a16="http://schemas.microsoft.com/office/drawing/2014/main" id="{192E41B8-BBC1-F1D7-601E-DEC494A9BF2C}"/>
                </a:ext>
              </a:extLst>
            </p:cNvPr>
            <p:cNvSpPr/>
            <p:nvPr/>
          </p:nvSpPr>
          <p:spPr>
            <a:xfrm>
              <a:off x="-95017" y="213786"/>
              <a:ext cx="11541566" cy="1040552"/>
            </a:xfrm>
            <a:prstGeom prst="homePlate">
              <a:avLst/>
            </a:prstGeom>
            <a:solidFill>
              <a:srgbClr val="006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2"/>
                  </a:solidFill>
                </a:rPr>
                <a:t>                          ETUDE DE L’EXISTANT</a:t>
              </a:r>
              <a:endParaRPr lang="fr-TN" sz="3600" b="1" dirty="0">
                <a:solidFill>
                  <a:schemeClr val="bg2"/>
                </a:solidFill>
              </a:endParaRPr>
            </a:p>
          </p:txBody>
        </p:sp>
        <p:sp>
          <p:nvSpPr>
            <p:cNvPr id="20" name="Flèche : chevron 19">
              <a:extLst>
                <a:ext uri="{FF2B5EF4-FFF2-40B4-BE49-F238E27FC236}">
                  <a16:creationId xmlns:a16="http://schemas.microsoft.com/office/drawing/2014/main" id="{BBBD17F0-3BA4-CB41-328F-40683B5D9880}"/>
                </a:ext>
              </a:extLst>
            </p:cNvPr>
            <p:cNvSpPr/>
            <p:nvPr/>
          </p:nvSpPr>
          <p:spPr>
            <a:xfrm>
              <a:off x="9911255"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Flèche : chevron 24">
              <a:extLst>
                <a:ext uri="{FF2B5EF4-FFF2-40B4-BE49-F238E27FC236}">
                  <a16:creationId xmlns:a16="http://schemas.microsoft.com/office/drawing/2014/main" id="{2DD73F44-B6B5-9CD2-FBFA-41B03DBF607F}"/>
                </a:ext>
              </a:extLst>
            </p:cNvPr>
            <p:cNvSpPr/>
            <p:nvPr/>
          </p:nvSpPr>
          <p:spPr>
            <a:xfrm>
              <a:off x="8880634" y="213786"/>
              <a:ext cx="1136462" cy="1040552"/>
            </a:xfrm>
            <a:prstGeom prst="chevron">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30" name="Groupe 29">
            <a:extLst>
              <a:ext uri="{FF2B5EF4-FFF2-40B4-BE49-F238E27FC236}">
                <a16:creationId xmlns:a16="http://schemas.microsoft.com/office/drawing/2014/main" id="{D52F927D-BC32-826E-7C5B-685D014C58EA}"/>
              </a:ext>
            </a:extLst>
          </p:cNvPr>
          <p:cNvGrpSpPr/>
          <p:nvPr/>
        </p:nvGrpSpPr>
        <p:grpSpPr>
          <a:xfrm>
            <a:off x="-2764769" y="6390752"/>
            <a:ext cx="2717260" cy="383961"/>
            <a:chOff x="-3750196" y="5895293"/>
            <a:chExt cx="3262247" cy="756715"/>
          </a:xfrm>
        </p:grpSpPr>
        <p:sp>
          <p:nvSpPr>
            <p:cNvPr id="27" name="Flèche : chevron 26">
              <a:extLst>
                <a:ext uri="{FF2B5EF4-FFF2-40B4-BE49-F238E27FC236}">
                  <a16:creationId xmlns:a16="http://schemas.microsoft.com/office/drawing/2014/main" id="{D3801761-D8F8-B9A1-22EC-BD023139C9DB}"/>
                </a:ext>
              </a:extLst>
            </p:cNvPr>
            <p:cNvSpPr/>
            <p:nvPr/>
          </p:nvSpPr>
          <p:spPr>
            <a:xfrm>
              <a:off x="-3750196" y="5895293"/>
              <a:ext cx="2615877" cy="7567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1454F056-0719-DEE9-33F6-81444298D80A}"/>
                </a:ext>
              </a:extLst>
            </p:cNvPr>
            <p:cNvSpPr txBox="1"/>
            <p:nvPr/>
          </p:nvSpPr>
          <p:spPr>
            <a:xfrm>
              <a:off x="-3450832" y="5940036"/>
              <a:ext cx="2962883" cy="667226"/>
            </a:xfrm>
            <a:prstGeom prst="rect">
              <a:avLst/>
            </a:prstGeom>
            <a:noFill/>
            <a:ln>
              <a:noFill/>
            </a:ln>
          </p:spPr>
          <p:txBody>
            <a:bodyPr wrap="square">
              <a:spAutoFit/>
            </a:bodyPr>
            <a:lstStyle/>
            <a:p>
              <a:r>
                <a:rPr kumimoji="0" lang="en-US" sz="1600" b="1" i="0" u="none" strike="noStrike" kern="1200" cap="none" spc="0" normalizeH="0" baseline="0" noProof="0" dirty="0">
                  <a:ln>
                    <a:solidFill>
                      <a:schemeClr val="bg1"/>
                    </a:solidFill>
                  </a:ln>
                  <a:solidFill>
                    <a:schemeClr val="bg1"/>
                  </a:solidFill>
                  <a:effectLst>
                    <a:outerShdw blurRad="50800" dist="38100" dir="2700000" algn="tl" rotWithShape="0">
                      <a:prstClr val="black">
                        <a:alpha val="40000"/>
                      </a:prstClr>
                    </a:outerShdw>
                  </a:effectLst>
                  <a:uLnTx/>
                  <a:uFillTx/>
                  <a:latin typeface="Tw Cen MT" panose="020B0602020104020603" pitchFamily="34" charset="0"/>
                  <a:cs typeface="Times New Roman" panose="02020603050405020304" pitchFamily="18" charset="0"/>
                </a:rPr>
                <a:t>CADRE DU PROJET</a:t>
              </a:r>
              <a:endParaRPr lang="fr-FR" sz="1600" dirty="0">
                <a:ln>
                  <a:solidFill>
                    <a:schemeClr val="bg1"/>
                  </a:solidFill>
                </a:ln>
                <a:solidFill>
                  <a:schemeClr val="bg1"/>
                </a:solidFill>
                <a:effectLst>
                  <a:outerShdw blurRad="50800" dist="38100" dir="2700000" algn="tl" rotWithShape="0">
                    <a:prstClr val="black">
                      <a:alpha val="40000"/>
                    </a:prstClr>
                  </a:outerShdw>
                </a:effectLst>
                <a:latin typeface="Tw Cen MT" panose="020B0602020104020603" pitchFamily="34" charset="0"/>
              </a:endParaRPr>
            </a:p>
          </p:txBody>
        </p:sp>
      </p:grpSp>
      <p:grpSp>
        <p:nvGrpSpPr>
          <p:cNvPr id="3" name="Groupe 2">
            <a:extLst>
              <a:ext uri="{FF2B5EF4-FFF2-40B4-BE49-F238E27FC236}">
                <a16:creationId xmlns:a16="http://schemas.microsoft.com/office/drawing/2014/main" id="{F420884C-A709-FBC9-8582-CB503624E6F9}"/>
              </a:ext>
            </a:extLst>
          </p:cNvPr>
          <p:cNvGrpSpPr/>
          <p:nvPr/>
        </p:nvGrpSpPr>
        <p:grpSpPr>
          <a:xfrm>
            <a:off x="2003930" y="1736657"/>
            <a:ext cx="6528175" cy="2161266"/>
            <a:chOff x="2003930" y="1736657"/>
            <a:chExt cx="6528175" cy="2161266"/>
          </a:xfrm>
        </p:grpSpPr>
        <p:cxnSp>
          <p:nvCxnSpPr>
            <p:cNvPr id="15" name="Straight Connector 125">
              <a:extLst>
                <a:ext uri="{FF2B5EF4-FFF2-40B4-BE49-F238E27FC236}">
                  <a16:creationId xmlns:a16="http://schemas.microsoft.com/office/drawing/2014/main" id="{9D7100AE-9DDA-4FCB-9002-2800AFD3C94A}"/>
                </a:ext>
              </a:extLst>
            </p:cNvPr>
            <p:cNvCxnSpPr>
              <a:cxnSpLocks/>
            </p:cNvCxnSpPr>
            <p:nvPr/>
          </p:nvCxnSpPr>
          <p:spPr>
            <a:xfrm flipH="1" flipV="1">
              <a:off x="8034966" y="2460438"/>
              <a:ext cx="497139" cy="1437485"/>
            </a:xfrm>
            <a:prstGeom prst="line">
              <a:avLst/>
            </a:prstGeom>
            <a:ln w="28575">
              <a:solidFill>
                <a:srgbClr val="006CD1"/>
              </a:solidFill>
            </a:ln>
          </p:spPr>
          <p:style>
            <a:lnRef idx="1">
              <a:schemeClr val="accent1"/>
            </a:lnRef>
            <a:fillRef idx="0">
              <a:schemeClr val="accent1"/>
            </a:fillRef>
            <a:effectRef idx="0">
              <a:schemeClr val="accent1"/>
            </a:effectRef>
            <a:fontRef idx="minor">
              <a:schemeClr val="tx1"/>
            </a:fontRef>
          </p:style>
        </p:cxnSp>
        <p:cxnSp>
          <p:nvCxnSpPr>
            <p:cNvPr id="16" name="Straight Connector 126">
              <a:extLst>
                <a:ext uri="{FF2B5EF4-FFF2-40B4-BE49-F238E27FC236}">
                  <a16:creationId xmlns:a16="http://schemas.microsoft.com/office/drawing/2014/main" id="{8B994385-4AF0-4021-8876-B9A96BBDA511}"/>
                </a:ext>
              </a:extLst>
            </p:cNvPr>
            <p:cNvCxnSpPr>
              <a:cxnSpLocks/>
            </p:cNvCxnSpPr>
            <p:nvPr/>
          </p:nvCxnSpPr>
          <p:spPr>
            <a:xfrm flipH="1">
              <a:off x="6269645" y="2460438"/>
              <a:ext cx="1765321" cy="0"/>
            </a:xfrm>
            <a:prstGeom prst="line">
              <a:avLst/>
            </a:prstGeom>
            <a:ln w="28575">
              <a:solidFill>
                <a:srgbClr val="006CD1"/>
              </a:solidFill>
            </a:ln>
          </p:spPr>
          <p:style>
            <a:lnRef idx="1">
              <a:schemeClr val="accent1"/>
            </a:lnRef>
            <a:fillRef idx="0">
              <a:schemeClr val="accent1"/>
            </a:fillRef>
            <a:effectRef idx="0">
              <a:schemeClr val="accent1"/>
            </a:effectRef>
            <a:fontRef idx="minor">
              <a:schemeClr val="tx1"/>
            </a:fontRef>
          </p:style>
        </p:cxnSp>
        <p:sp>
          <p:nvSpPr>
            <p:cNvPr id="18" name="TextBox 142">
              <a:extLst>
                <a:ext uri="{FF2B5EF4-FFF2-40B4-BE49-F238E27FC236}">
                  <a16:creationId xmlns:a16="http://schemas.microsoft.com/office/drawing/2014/main" id="{25438F2C-D8DB-4C12-958D-CE5B31905336}"/>
                </a:ext>
              </a:extLst>
            </p:cNvPr>
            <p:cNvSpPr txBox="1"/>
            <p:nvPr/>
          </p:nvSpPr>
          <p:spPr>
            <a:xfrm>
              <a:off x="2003930" y="1736657"/>
              <a:ext cx="4662271" cy="1077218"/>
            </a:xfrm>
            <a:prstGeom prst="rect">
              <a:avLst/>
            </a:prstGeom>
            <a:noFill/>
            <a:ln>
              <a:solidFill>
                <a:srgbClr val="D6DCE5"/>
              </a:solidFill>
            </a:ln>
          </p:spPr>
          <p:txBody>
            <a:bodyPr wrap="square" rtlCol="0">
              <a:spAutoFit/>
            </a:bodyPr>
            <a:lstStyle/>
            <a:p>
              <a:pPr algn="ctr"/>
              <a:r>
                <a:rPr lang="en-US" sz="3200" b="1" u="sng" dirty="0">
                  <a:solidFill>
                    <a:srgbClr val="006CD1"/>
                  </a:solidFill>
                  <a:latin typeface="Tw Cen MT" panose="020B0602020104020603" pitchFamily="34" charset="0"/>
                </a:rPr>
                <a:t>01</a:t>
              </a:r>
            </a:p>
            <a:p>
              <a:pPr algn="ctr"/>
              <a:r>
                <a:rPr lang="en-US" sz="3200" b="1" u="sng" dirty="0">
                  <a:solidFill>
                    <a:srgbClr val="006CD1"/>
                  </a:solidFill>
                  <a:latin typeface="Tw Cen MT" panose="020B0602020104020603" pitchFamily="34" charset="0"/>
                </a:rPr>
                <a:t>PROBLEMATIQUE</a:t>
              </a:r>
            </a:p>
          </p:txBody>
        </p:sp>
      </p:grpSp>
      <p:sp>
        <p:nvSpPr>
          <p:cNvPr id="19" name="TextBox 143">
            <a:extLst>
              <a:ext uri="{FF2B5EF4-FFF2-40B4-BE49-F238E27FC236}">
                <a16:creationId xmlns:a16="http://schemas.microsoft.com/office/drawing/2014/main" id="{467F9D6D-8535-4613-9D23-6818FFADB4BC}"/>
              </a:ext>
            </a:extLst>
          </p:cNvPr>
          <p:cNvSpPr txBox="1"/>
          <p:nvPr/>
        </p:nvSpPr>
        <p:spPr>
          <a:xfrm>
            <a:off x="2003930" y="3156470"/>
            <a:ext cx="5321372" cy="2783198"/>
          </a:xfrm>
          <a:prstGeom prst="rect">
            <a:avLst/>
          </a:prstGeom>
          <a:noFill/>
        </p:spPr>
        <p:txBody>
          <a:bodyPr wrap="square" rtlCol="0">
            <a:spAutoFit/>
          </a:bodyPr>
          <a:lstStyle/>
          <a:p>
            <a:pPr marL="0" lvl="1" defTabSz="800100">
              <a:lnSpc>
                <a:spcPct val="70000"/>
              </a:lnSpc>
              <a:spcBef>
                <a:spcPct val="0"/>
              </a:spcBef>
              <a:spcAft>
                <a:spcPct val="15000"/>
              </a:spcAft>
            </a:pPr>
            <a:r>
              <a:rPr lang="fr-FR" sz="2800" dirty="0">
                <a:cs typeface="Times New Roman" pitchFamily="18" charset="0"/>
              </a:rPr>
              <a:t>- </a:t>
            </a:r>
            <a:r>
              <a:rPr lang="fr-FR" sz="2800" b="1" kern="1200" dirty="0">
                <a:cs typeface="Times New Roman" pitchFamily="18" charset="0"/>
              </a:rPr>
              <a:t>Base de données présentant plusieurs problèmes.</a:t>
            </a:r>
            <a:endParaRPr lang="fr-FR" sz="2800" b="1" kern="1200" dirty="0"/>
          </a:p>
          <a:p>
            <a:pPr marL="0" lvl="1" defTabSz="800100">
              <a:lnSpc>
                <a:spcPct val="70000"/>
              </a:lnSpc>
              <a:spcBef>
                <a:spcPct val="0"/>
              </a:spcBef>
              <a:spcAft>
                <a:spcPct val="15000"/>
              </a:spcAft>
            </a:pPr>
            <a:endParaRPr lang="fr-FR" sz="2800" b="1" kern="1200" dirty="0">
              <a:cs typeface="Times New Roman" pitchFamily="18" charset="0"/>
            </a:endParaRPr>
          </a:p>
          <a:p>
            <a:pPr marL="0" lvl="1" defTabSz="800100">
              <a:lnSpc>
                <a:spcPct val="70000"/>
              </a:lnSpc>
              <a:spcBef>
                <a:spcPct val="0"/>
              </a:spcBef>
              <a:spcAft>
                <a:spcPct val="15000"/>
              </a:spcAft>
            </a:pPr>
            <a:r>
              <a:rPr lang="fr-FR" sz="2800" kern="1200" dirty="0">
                <a:cs typeface="Times New Roman" pitchFamily="18" charset="0"/>
              </a:rPr>
              <a:t>- </a:t>
            </a:r>
            <a:r>
              <a:rPr lang="fr-FR" sz="2800" b="1" kern="1200" dirty="0">
                <a:cs typeface="Times New Roman" pitchFamily="18" charset="0"/>
              </a:rPr>
              <a:t>Données non intégrées.</a:t>
            </a:r>
            <a:endParaRPr lang="fr-FR" sz="2800" b="1" kern="1200" dirty="0"/>
          </a:p>
          <a:p>
            <a:pPr marL="171450" lvl="1" indent="-171450" defTabSz="800100">
              <a:lnSpc>
                <a:spcPct val="70000"/>
              </a:lnSpc>
              <a:spcBef>
                <a:spcPct val="0"/>
              </a:spcBef>
              <a:spcAft>
                <a:spcPct val="15000"/>
              </a:spcAft>
              <a:buChar char="••"/>
            </a:pPr>
            <a:endParaRPr lang="fr-FR" sz="2800" b="1" kern="1200" dirty="0"/>
          </a:p>
          <a:p>
            <a:pPr marL="0" lvl="1" defTabSz="800100">
              <a:lnSpc>
                <a:spcPct val="70000"/>
              </a:lnSpc>
              <a:spcBef>
                <a:spcPct val="0"/>
              </a:spcBef>
              <a:spcAft>
                <a:spcPct val="15000"/>
              </a:spcAft>
            </a:pPr>
            <a:r>
              <a:rPr lang="fr-FR" sz="2800" kern="1200" dirty="0">
                <a:cs typeface="Times New Roman" pitchFamily="18" charset="0"/>
              </a:rPr>
              <a:t>- </a:t>
            </a:r>
            <a:r>
              <a:rPr lang="fr-FR" sz="2800" b="1" kern="1200" dirty="0">
                <a:cs typeface="Times New Roman" pitchFamily="18" charset="0"/>
              </a:rPr>
              <a:t>Difficile de formuler des requêtes décisionnelles approfondies</a:t>
            </a:r>
            <a:br>
              <a:rPr lang="fr-FR" sz="2800" b="1" dirty="0">
                <a:solidFill>
                  <a:schemeClr val="bg1">
                    <a:lumMod val="50000"/>
                  </a:schemeClr>
                </a:solidFill>
              </a:rPr>
            </a:br>
            <a:endParaRPr lang="en-US" sz="2800" b="1" dirty="0">
              <a:solidFill>
                <a:schemeClr val="bg1">
                  <a:lumMod val="50000"/>
                </a:schemeClr>
              </a:solidFill>
            </a:endParaRPr>
          </a:p>
        </p:txBody>
      </p:sp>
      <p:grpSp>
        <p:nvGrpSpPr>
          <p:cNvPr id="2" name="Groupe 1">
            <a:extLst>
              <a:ext uri="{FF2B5EF4-FFF2-40B4-BE49-F238E27FC236}">
                <a16:creationId xmlns:a16="http://schemas.microsoft.com/office/drawing/2014/main" id="{C375B353-B622-5D10-33A9-420D625EA52F}"/>
              </a:ext>
            </a:extLst>
          </p:cNvPr>
          <p:cNvGrpSpPr/>
          <p:nvPr/>
        </p:nvGrpSpPr>
        <p:grpSpPr>
          <a:xfrm>
            <a:off x="7499493" y="3730561"/>
            <a:ext cx="1963074" cy="2046256"/>
            <a:chOff x="7499493" y="3730561"/>
            <a:chExt cx="1963074" cy="2046256"/>
          </a:xfrm>
        </p:grpSpPr>
        <p:sp>
          <p:nvSpPr>
            <p:cNvPr id="22" name="Oval 127">
              <a:extLst>
                <a:ext uri="{FF2B5EF4-FFF2-40B4-BE49-F238E27FC236}">
                  <a16:creationId xmlns:a16="http://schemas.microsoft.com/office/drawing/2014/main" id="{01F327D5-87BC-4B10-9856-52C21B59544C}"/>
                </a:ext>
              </a:extLst>
            </p:cNvPr>
            <p:cNvSpPr/>
            <p:nvPr/>
          </p:nvSpPr>
          <p:spPr>
            <a:xfrm>
              <a:off x="7499493" y="3730561"/>
              <a:ext cx="1963074" cy="2046256"/>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33">
              <a:extLst>
                <a:ext uri="{FF2B5EF4-FFF2-40B4-BE49-F238E27FC236}">
                  <a16:creationId xmlns:a16="http://schemas.microsoft.com/office/drawing/2014/main" id="{4E406D97-3627-4999-A731-7545269C44E3}"/>
                </a:ext>
              </a:extLst>
            </p:cNvPr>
            <p:cNvSpPr/>
            <p:nvPr/>
          </p:nvSpPr>
          <p:spPr>
            <a:xfrm>
              <a:off x="7588617" y="3821860"/>
              <a:ext cx="1768382" cy="1843314"/>
            </a:xfrm>
            <a:prstGeom prst="ellipse">
              <a:avLst/>
            </a:prstGeom>
            <a:solidFill>
              <a:srgbClr val="006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que 23">
              <a:extLst>
                <a:ext uri="{FF2B5EF4-FFF2-40B4-BE49-F238E27FC236}">
                  <a16:creationId xmlns:a16="http://schemas.microsoft.com/office/drawing/2014/main" id="{2D4F174B-7201-4F12-97B0-C524C57128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70441" y="4079569"/>
              <a:ext cx="895185" cy="1192891"/>
            </a:xfrm>
            <a:prstGeom prst="rect">
              <a:avLst/>
            </a:prstGeom>
          </p:spPr>
        </p:pic>
      </p:grpSp>
    </p:spTree>
    <p:extLst>
      <p:ext uri="{BB962C8B-B14F-4D97-AF65-F5344CB8AC3E}">
        <p14:creationId xmlns:p14="http://schemas.microsoft.com/office/powerpoint/2010/main" val="83122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6 L 0.23528 -0.00185 " pathEditMode="relative" rAng="0" ptsTypes="AA">
                                      <p:cBhvr>
                                        <p:cTn id="6" dur="2000" fill="hold"/>
                                        <p:tgtEl>
                                          <p:spTgt spid="30"/>
                                        </p:tgtEl>
                                        <p:attrNameLst>
                                          <p:attrName>ppt_x</p:attrName>
                                          <p:attrName>ppt_y</p:attrName>
                                        </p:attrNameLst>
                                      </p:cBhvr>
                                      <p:rCtr x="11758" y="-93"/>
                                    </p:animMotion>
                                  </p:childTnLst>
                                </p:cTn>
                              </p:par>
                              <p:par>
                                <p:cTn id="7" presetID="42" presetClass="path" presetSubtype="0" accel="50000" decel="50000" fill="hold" nodeType="withEffect">
                                  <p:stCondLst>
                                    <p:cond delay="0"/>
                                  </p:stCondLst>
                                  <p:childTnLst>
                                    <p:animMotion origin="layout" path="M -2.5E-6 -4.44444E-6 L 0.98998 0.00348 " pathEditMode="relative" rAng="0" ptsTypes="AA">
                                      <p:cBhvr>
                                        <p:cTn id="8" dur="2000" fill="hold"/>
                                        <p:tgtEl>
                                          <p:spTgt spid="26"/>
                                        </p:tgtEl>
                                        <p:attrNameLst>
                                          <p:attrName>ppt_x</p:attrName>
                                          <p:attrName>ppt_y</p:attrName>
                                        </p:attrNameLst>
                                      </p:cBhvr>
                                      <p:rCtr x="49505" y="1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1096</TotalTime>
  <Words>2785</Words>
  <Application>Microsoft Office PowerPoint</Application>
  <PresentationFormat>Grand écran</PresentationFormat>
  <Paragraphs>369</Paragraphs>
  <Slides>47</Slides>
  <Notes>45</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47</vt:i4>
      </vt:variant>
    </vt:vector>
  </HeadingPairs>
  <TitlesOfParts>
    <vt:vector size="61" baseType="lpstr">
      <vt:lpstr>Arial</vt:lpstr>
      <vt:lpstr>Calibri</vt:lpstr>
      <vt:lpstr>Calibri Light</vt:lpstr>
      <vt:lpstr>Courier New</vt:lpstr>
      <vt:lpstr>Gill Sans</vt:lpstr>
      <vt:lpstr>Open Sans</vt:lpstr>
      <vt:lpstr>Poppins ExtraBold</vt:lpstr>
      <vt:lpstr>Poppins Light</vt:lpstr>
      <vt:lpstr>Roboto Condensed</vt:lpstr>
      <vt:lpstr>Söhne</vt:lpstr>
      <vt:lpstr>Times New Roman</vt:lpstr>
      <vt:lpstr>Tw Cen MT</vt:lpstr>
      <vt:lpstr>Thème Office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Majdi Kebaili</dc:creator>
  <cp:lastModifiedBy>Majdi Kebaili</cp:lastModifiedBy>
  <cp:revision>25</cp:revision>
  <dcterms:created xsi:type="dcterms:W3CDTF">2023-09-27T14:30:24Z</dcterms:created>
  <dcterms:modified xsi:type="dcterms:W3CDTF">2023-10-11T14:00:25Z</dcterms:modified>
</cp:coreProperties>
</file>